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310" r:id="rId6"/>
    <p:sldId id="261" r:id="rId7"/>
    <p:sldId id="263" r:id="rId8"/>
    <p:sldId id="264" r:id="rId9"/>
    <p:sldId id="287" r:id="rId10"/>
    <p:sldId id="265" r:id="rId11"/>
    <p:sldId id="266" r:id="rId12"/>
    <p:sldId id="290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image" Target="../media/image81.emf"/><Relationship Id="rId4" Type="http://schemas.openxmlformats.org/officeDocument/2006/relationships/image" Target="../media/image8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16.wmf"/><Relationship Id="rId1" Type="http://schemas.openxmlformats.org/officeDocument/2006/relationships/image" Target="../media/image9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emf"/><Relationship Id="rId3" Type="http://schemas.openxmlformats.org/officeDocument/2006/relationships/image" Target="../media/image102.emf"/><Relationship Id="rId7" Type="http://schemas.openxmlformats.org/officeDocument/2006/relationships/image" Target="../media/image106.emf"/><Relationship Id="rId12" Type="http://schemas.openxmlformats.org/officeDocument/2006/relationships/image" Target="../media/image111.emf"/><Relationship Id="rId2" Type="http://schemas.openxmlformats.org/officeDocument/2006/relationships/image" Target="../media/image101.emf"/><Relationship Id="rId1" Type="http://schemas.openxmlformats.org/officeDocument/2006/relationships/image" Target="../media/image100.emf"/><Relationship Id="rId6" Type="http://schemas.openxmlformats.org/officeDocument/2006/relationships/image" Target="../media/image105.emf"/><Relationship Id="rId11" Type="http://schemas.openxmlformats.org/officeDocument/2006/relationships/image" Target="../media/image110.wmf"/><Relationship Id="rId5" Type="http://schemas.openxmlformats.org/officeDocument/2006/relationships/image" Target="../media/image104.emf"/><Relationship Id="rId10" Type="http://schemas.openxmlformats.org/officeDocument/2006/relationships/image" Target="../media/image109.emf"/><Relationship Id="rId4" Type="http://schemas.openxmlformats.org/officeDocument/2006/relationships/image" Target="../media/image103.emf"/><Relationship Id="rId9" Type="http://schemas.openxmlformats.org/officeDocument/2006/relationships/image" Target="../media/image108.e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3" Type="http://schemas.openxmlformats.org/officeDocument/2006/relationships/image" Target="../media/image114.emf"/><Relationship Id="rId7" Type="http://schemas.openxmlformats.org/officeDocument/2006/relationships/image" Target="../media/image117.emf"/><Relationship Id="rId2" Type="http://schemas.openxmlformats.org/officeDocument/2006/relationships/image" Target="../media/image113.emf"/><Relationship Id="rId1" Type="http://schemas.openxmlformats.org/officeDocument/2006/relationships/image" Target="../media/image112.emf"/><Relationship Id="rId6" Type="http://schemas.openxmlformats.org/officeDocument/2006/relationships/image" Target="../media/image110.wmf"/><Relationship Id="rId5" Type="http://schemas.openxmlformats.org/officeDocument/2006/relationships/image" Target="../media/image116.emf"/><Relationship Id="rId4" Type="http://schemas.openxmlformats.org/officeDocument/2006/relationships/image" Target="../media/image115.emf"/><Relationship Id="rId9" Type="http://schemas.openxmlformats.org/officeDocument/2006/relationships/image" Target="../media/image119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image" Target="../media/image122.emf"/><Relationship Id="rId7" Type="http://schemas.openxmlformats.org/officeDocument/2006/relationships/image" Target="../media/image126.emf"/><Relationship Id="rId2" Type="http://schemas.openxmlformats.org/officeDocument/2006/relationships/image" Target="../media/image121.emf"/><Relationship Id="rId1" Type="http://schemas.openxmlformats.org/officeDocument/2006/relationships/image" Target="../media/image120.emf"/><Relationship Id="rId6" Type="http://schemas.openxmlformats.org/officeDocument/2006/relationships/image" Target="../media/image125.wmf"/><Relationship Id="rId5" Type="http://schemas.openxmlformats.org/officeDocument/2006/relationships/image" Target="../media/image124.emf"/><Relationship Id="rId10" Type="http://schemas.openxmlformats.org/officeDocument/2006/relationships/image" Target="../media/image129.wmf"/><Relationship Id="rId4" Type="http://schemas.openxmlformats.org/officeDocument/2006/relationships/image" Target="../media/image123.emf"/><Relationship Id="rId9" Type="http://schemas.openxmlformats.org/officeDocument/2006/relationships/image" Target="../media/image128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13" Type="http://schemas.openxmlformats.org/officeDocument/2006/relationships/image" Target="../media/image139.wmf"/><Relationship Id="rId3" Type="http://schemas.openxmlformats.org/officeDocument/2006/relationships/image" Target="../media/image132.wmf"/><Relationship Id="rId7" Type="http://schemas.openxmlformats.org/officeDocument/2006/relationships/image" Target="../media/image135.wmf"/><Relationship Id="rId12" Type="http://schemas.openxmlformats.org/officeDocument/2006/relationships/image" Target="../media/image10.wmf"/><Relationship Id="rId2" Type="http://schemas.openxmlformats.org/officeDocument/2006/relationships/image" Target="../media/image131.wmf"/><Relationship Id="rId1" Type="http://schemas.openxmlformats.org/officeDocument/2006/relationships/image" Target="../media/image130.wmf"/><Relationship Id="rId6" Type="http://schemas.openxmlformats.org/officeDocument/2006/relationships/image" Target="../media/image134.emf"/><Relationship Id="rId11" Type="http://schemas.openxmlformats.org/officeDocument/2006/relationships/image" Target="../media/image18.wmf"/><Relationship Id="rId5" Type="http://schemas.openxmlformats.org/officeDocument/2006/relationships/image" Target="../media/image16.wmf"/><Relationship Id="rId15" Type="http://schemas.openxmlformats.org/officeDocument/2006/relationships/image" Target="../media/image141.emf"/><Relationship Id="rId10" Type="http://schemas.openxmlformats.org/officeDocument/2006/relationships/image" Target="../media/image138.wmf"/><Relationship Id="rId4" Type="http://schemas.openxmlformats.org/officeDocument/2006/relationships/image" Target="../media/image133.wmf"/><Relationship Id="rId9" Type="http://schemas.openxmlformats.org/officeDocument/2006/relationships/image" Target="../media/image137.wmf"/><Relationship Id="rId14" Type="http://schemas.openxmlformats.org/officeDocument/2006/relationships/image" Target="../media/image140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e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51.wmf"/><Relationship Id="rId3" Type="http://schemas.openxmlformats.org/officeDocument/2006/relationships/image" Target="../media/image143.wmf"/><Relationship Id="rId7" Type="http://schemas.openxmlformats.org/officeDocument/2006/relationships/image" Target="../media/image146.wmf"/><Relationship Id="rId12" Type="http://schemas.openxmlformats.org/officeDocument/2006/relationships/image" Target="../media/image150.wmf"/><Relationship Id="rId2" Type="http://schemas.openxmlformats.org/officeDocument/2006/relationships/image" Target="../media/image133.wmf"/><Relationship Id="rId1" Type="http://schemas.openxmlformats.org/officeDocument/2006/relationships/image" Target="../media/image142.wmf"/><Relationship Id="rId6" Type="http://schemas.openxmlformats.org/officeDocument/2006/relationships/image" Target="../media/image145.wmf"/><Relationship Id="rId11" Type="http://schemas.openxmlformats.org/officeDocument/2006/relationships/image" Target="../media/image149.wmf"/><Relationship Id="rId5" Type="http://schemas.openxmlformats.org/officeDocument/2006/relationships/image" Target="../media/image130.wmf"/><Relationship Id="rId10" Type="http://schemas.openxmlformats.org/officeDocument/2006/relationships/image" Target="../media/image148.wmf"/><Relationship Id="rId4" Type="http://schemas.openxmlformats.org/officeDocument/2006/relationships/image" Target="../media/image144.wmf"/><Relationship Id="rId9" Type="http://schemas.openxmlformats.org/officeDocument/2006/relationships/image" Target="../media/image147.wmf"/><Relationship Id="rId14" Type="http://schemas.openxmlformats.org/officeDocument/2006/relationships/image" Target="../media/image135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emf"/><Relationship Id="rId3" Type="http://schemas.openxmlformats.org/officeDocument/2006/relationships/image" Target="../media/image154.emf"/><Relationship Id="rId7" Type="http://schemas.openxmlformats.org/officeDocument/2006/relationships/image" Target="../media/image158.emf"/><Relationship Id="rId2" Type="http://schemas.openxmlformats.org/officeDocument/2006/relationships/image" Target="../media/image153.emf"/><Relationship Id="rId1" Type="http://schemas.openxmlformats.org/officeDocument/2006/relationships/image" Target="../media/image152.emf"/><Relationship Id="rId6" Type="http://schemas.openxmlformats.org/officeDocument/2006/relationships/image" Target="../media/image157.emf"/><Relationship Id="rId5" Type="http://schemas.openxmlformats.org/officeDocument/2006/relationships/image" Target="../media/image156.emf"/><Relationship Id="rId4" Type="http://schemas.openxmlformats.org/officeDocument/2006/relationships/image" Target="../media/image155.emf"/><Relationship Id="rId9" Type="http://schemas.openxmlformats.org/officeDocument/2006/relationships/image" Target="../media/image160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2.wmf"/><Relationship Id="rId1" Type="http://schemas.openxmlformats.org/officeDocument/2006/relationships/image" Target="../media/image161.e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13" Type="http://schemas.openxmlformats.org/officeDocument/2006/relationships/image" Target="../media/image173.wmf"/><Relationship Id="rId3" Type="http://schemas.openxmlformats.org/officeDocument/2006/relationships/image" Target="../media/image166.emf"/><Relationship Id="rId7" Type="http://schemas.openxmlformats.org/officeDocument/2006/relationships/image" Target="../media/image170.emf"/><Relationship Id="rId12" Type="http://schemas.openxmlformats.org/officeDocument/2006/relationships/image" Target="../media/image148.wmf"/><Relationship Id="rId2" Type="http://schemas.openxmlformats.org/officeDocument/2006/relationships/image" Target="../media/image165.emf"/><Relationship Id="rId1" Type="http://schemas.openxmlformats.org/officeDocument/2006/relationships/image" Target="../media/image164.emf"/><Relationship Id="rId6" Type="http://schemas.openxmlformats.org/officeDocument/2006/relationships/image" Target="../media/image169.emf"/><Relationship Id="rId11" Type="http://schemas.openxmlformats.org/officeDocument/2006/relationships/image" Target="../media/image151.wmf"/><Relationship Id="rId5" Type="http://schemas.openxmlformats.org/officeDocument/2006/relationships/image" Target="../media/image168.emf"/><Relationship Id="rId10" Type="http://schemas.openxmlformats.org/officeDocument/2006/relationships/image" Target="../media/image150.wmf"/><Relationship Id="rId4" Type="http://schemas.openxmlformats.org/officeDocument/2006/relationships/image" Target="../media/image167.emf"/><Relationship Id="rId9" Type="http://schemas.openxmlformats.org/officeDocument/2006/relationships/image" Target="../media/image17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Relationship Id="rId6" Type="http://schemas.openxmlformats.org/officeDocument/2006/relationships/image" Target="../media/image180.wmf"/><Relationship Id="rId5" Type="http://schemas.openxmlformats.org/officeDocument/2006/relationships/image" Target="../media/image179.wmf"/><Relationship Id="rId4" Type="http://schemas.openxmlformats.org/officeDocument/2006/relationships/image" Target="../media/image49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wmf"/><Relationship Id="rId13" Type="http://schemas.openxmlformats.org/officeDocument/2006/relationships/image" Target="../media/image191.emf"/><Relationship Id="rId3" Type="http://schemas.openxmlformats.org/officeDocument/2006/relationships/image" Target="../media/image182.emf"/><Relationship Id="rId7" Type="http://schemas.openxmlformats.org/officeDocument/2006/relationships/image" Target="../media/image180.wmf"/><Relationship Id="rId12" Type="http://schemas.openxmlformats.org/officeDocument/2006/relationships/image" Target="../media/image190.emf"/><Relationship Id="rId2" Type="http://schemas.openxmlformats.org/officeDocument/2006/relationships/image" Target="../media/image181.emf"/><Relationship Id="rId1" Type="http://schemas.openxmlformats.org/officeDocument/2006/relationships/image" Target="../media/image179.wmf"/><Relationship Id="rId6" Type="http://schemas.openxmlformats.org/officeDocument/2006/relationships/image" Target="../media/image185.emf"/><Relationship Id="rId11" Type="http://schemas.openxmlformats.org/officeDocument/2006/relationships/image" Target="../media/image189.emf"/><Relationship Id="rId5" Type="http://schemas.openxmlformats.org/officeDocument/2006/relationships/image" Target="../media/image184.emf"/><Relationship Id="rId15" Type="http://schemas.openxmlformats.org/officeDocument/2006/relationships/image" Target="../media/image193.wmf"/><Relationship Id="rId10" Type="http://schemas.openxmlformats.org/officeDocument/2006/relationships/image" Target="../media/image188.emf"/><Relationship Id="rId4" Type="http://schemas.openxmlformats.org/officeDocument/2006/relationships/image" Target="../media/image183.emf"/><Relationship Id="rId9" Type="http://schemas.openxmlformats.org/officeDocument/2006/relationships/image" Target="../media/image187.wmf"/><Relationship Id="rId14" Type="http://schemas.openxmlformats.org/officeDocument/2006/relationships/image" Target="../media/image192.e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1.emf"/><Relationship Id="rId13" Type="http://schemas.openxmlformats.org/officeDocument/2006/relationships/image" Target="../media/image179.wmf"/><Relationship Id="rId3" Type="http://schemas.openxmlformats.org/officeDocument/2006/relationships/image" Target="../media/image196.emf"/><Relationship Id="rId7" Type="http://schemas.openxmlformats.org/officeDocument/2006/relationships/image" Target="../media/image200.emf"/><Relationship Id="rId12" Type="http://schemas.openxmlformats.org/officeDocument/2006/relationships/image" Target="../media/image204.wmf"/><Relationship Id="rId2" Type="http://schemas.openxmlformats.org/officeDocument/2006/relationships/image" Target="../media/image195.emf"/><Relationship Id="rId16" Type="http://schemas.openxmlformats.org/officeDocument/2006/relationships/image" Target="../media/image206.wmf"/><Relationship Id="rId1" Type="http://schemas.openxmlformats.org/officeDocument/2006/relationships/image" Target="../media/image194.emf"/><Relationship Id="rId6" Type="http://schemas.openxmlformats.org/officeDocument/2006/relationships/image" Target="../media/image199.emf"/><Relationship Id="rId11" Type="http://schemas.openxmlformats.org/officeDocument/2006/relationships/image" Target="../media/image193.wmf"/><Relationship Id="rId5" Type="http://schemas.openxmlformats.org/officeDocument/2006/relationships/image" Target="../media/image198.emf"/><Relationship Id="rId15" Type="http://schemas.openxmlformats.org/officeDocument/2006/relationships/image" Target="../media/image205.wmf"/><Relationship Id="rId10" Type="http://schemas.openxmlformats.org/officeDocument/2006/relationships/image" Target="../media/image203.wmf"/><Relationship Id="rId4" Type="http://schemas.openxmlformats.org/officeDocument/2006/relationships/image" Target="../media/image197.emf"/><Relationship Id="rId9" Type="http://schemas.openxmlformats.org/officeDocument/2006/relationships/image" Target="../media/image202.wmf"/><Relationship Id="rId14" Type="http://schemas.openxmlformats.org/officeDocument/2006/relationships/image" Target="../media/image18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7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3.emf"/><Relationship Id="rId7" Type="http://schemas.openxmlformats.org/officeDocument/2006/relationships/image" Target="../media/image25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4.wmf"/><Relationship Id="rId5" Type="http://schemas.openxmlformats.org/officeDocument/2006/relationships/image" Target="../media/image10.wmf"/><Relationship Id="rId4" Type="http://schemas.openxmlformats.org/officeDocument/2006/relationships/image" Target="../media/image11.wmf"/><Relationship Id="rId9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30.wmf"/><Relationship Id="rId7" Type="http://schemas.openxmlformats.org/officeDocument/2006/relationships/image" Target="../media/image24.wmf"/><Relationship Id="rId12" Type="http://schemas.openxmlformats.org/officeDocument/2006/relationships/image" Target="../media/image38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11" Type="http://schemas.openxmlformats.org/officeDocument/2006/relationships/image" Target="../media/image37.wmf"/><Relationship Id="rId5" Type="http://schemas.openxmlformats.org/officeDocument/2006/relationships/image" Target="../media/image32.wmf"/><Relationship Id="rId10" Type="http://schemas.openxmlformats.org/officeDocument/2006/relationships/image" Target="../media/image36.wmf"/><Relationship Id="rId4" Type="http://schemas.openxmlformats.org/officeDocument/2006/relationships/image" Target="../media/image31.wmf"/><Relationship Id="rId9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2.wmf"/><Relationship Id="rId7" Type="http://schemas.openxmlformats.org/officeDocument/2006/relationships/image" Target="../media/image45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29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7.wmf"/><Relationship Id="rId3" Type="http://schemas.openxmlformats.org/officeDocument/2006/relationships/image" Target="../media/image57.e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2" Type="http://schemas.openxmlformats.org/officeDocument/2006/relationships/image" Target="../media/image56.wmf"/><Relationship Id="rId1" Type="http://schemas.openxmlformats.org/officeDocument/2006/relationships/image" Target="../media/image55.emf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0" Type="http://schemas.openxmlformats.org/officeDocument/2006/relationships/image" Target="../media/image64.wmf"/><Relationship Id="rId4" Type="http://schemas.openxmlformats.org/officeDocument/2006/relationships/image" Target="../media/image58.emf"/><Relationship Id="rId9" Type="http://schemas.openxmlformats.org/officeDocument/2006/relationships/image" Target="../media/image63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image" Target="../media/image70.wmf"/><Relationship Id="rId7" Type="http://schemas.openxmlformats.org/officeDocument/2006/relationships/image" Target="../media/image72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42.wmf"/><Relationship Id="rId11" Type="http://schemas.openxmlformats.org/officeDocument/2006/relationships/image" Target="../media/image76.wmf"/><Relationship Id="rId5" Type="http://schemas.openxmlformats.org/officeDocument/2006/relationships/image" Target="../media/image43.wmf"/><Relationship Id="rId10" Type="http://schemas.openxmlformats.org/officeDocument/2006/relationships/image" Target="../media/image75.wmf"/><Relationship Id="rId4" Type="http://schemas.openxmlformats.org/officeDocument/2006/relationships/image" Target="../media/image71.wmf"/><Relationship Id="rId9" Type="http://schemas.openxmlformats.org/officeDocument/2006/relationships/image" Target="../media/image7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5E4757A-7D52-4CFA-A542-8F47791C0DE6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8378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B46EE1-F217-48DF-AFF1-883766FC21C8}" type="slidenum">
              <a:rPr lang="en-US" altLang="zh-CN" smtClean="0">
                <a:ea typeface="宋体" panose="02010600030101010101" pitchFamily="2" charset="-122"/>
              </a:rPr>
              <a:t>11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1992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EE795C-5A06-4BF9-8A76-CBF3C069A31F}" type="slidenum">
              <a:rPr lang="en-US" altLang="zh-CN" smtClean="0">
                <a:ea typeface="宋体" panose="02010600030101010101" pitchFamily="2" charset="-122"/>
              </a:rPr>
              <a:t>13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2479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3BF206-3AF8-4665-9D63-26FE91939B01}" type="slidenum">
              <a:rPr lang="en-US" altLang="zh-CN" smtClean="0">
                <a:ea typeface="宋体" panose="02010600030101010101" pitchFamily="2" charset="-122"/>
              </a:rPr>
              <a:t>17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7091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8A8F54-6858-41A2-B9F7-1EBA535EBEF3}" type="slidenum">
              <a:rPr lang="en-US" altLang="zh-CN" smtClean="0">
                <a:ea typeface="宋体" panose="02010600030101010101" pitchFamily="2" charset="-122"/>
              </a:rPr>
              <a:t>18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1233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1DEEFE-DA08-4E0F-B960-17C0E6DB7591}" type="slidenum">
              <a:rPr lang="en-US" altLang="zh-CN" smtClean="0">
                <a:ea typeface="宋体" panose="02010600030101010101" pitchFamily="2" charset="-122"/>
              </a:rPr>
              <a:t>19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4750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1F46F-3C9C-490D-BD89-5F2B17E7EAFB}" type="slidenum">
              <a:rPr lang="en-US" altLang="zh-CN" smtClean="0">
                <a:ea typeface="宋体" panose="02010600030101010101" pitchFamily="2" charset="-122"/>
              </a:rPr>
              <a:t>20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224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BD95F-4215-4C25-AC40-059A1AFCCB84}" type="slidenum">
              <a:rPr lang="en-US" altLang="zh-CN" smtClean="0">
                <a:ea typeface="宋体" panose="02010600030101010101" pitchFamily="2" charset="-122"/>
              </a:rPr>
              <a:t>23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089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BF22F2-BFE5-46E9-B660-EA782AE42AB6}" type="slidenum">
              <a:rPr lang="en-US" altLang="zh-CN" smtClean="0">
                <a:ea typeface="宋体" panose="02010600030101010101" pitchFamily="2" charset="-122"/>
              </a:rPr>
              <a:t>24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929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14FEE-CB9E-43FB-9BB2-3F09D7479C2C}" type="slidenum">
              <a:rPr lang="en-US" altLang="zh-CN" smtClean="0">
                <a:ea typeface="宋体" panose="02010600030101010101" pitchFamily="2" charset="-122"/>
              </a:rPr>
              <a:t>25</a:t>
            </a:fld>
            <a:endParaRPr lang="en-US" altLang="zh-CN" smtClean="0">
              <a:ea typeface="宋体" panose="02010600030101010101" pitchFamily="2" charset="-122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521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736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F77E6E5-53F0-42D1-8949-B2B0CF2D67E7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1116013" y="725488"/>
            <a:ext cx="7524750" cy="39687"/>
          </a:xfrm>
          <a:prstGeom prst="rect">
            <a:avLst/>
          </a:prstGeom>
          <a:gradFill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6669088"/>
            <a:ext cx="9144000" cy="2159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6265" name="Oval 9"/>
          <p:cNvSpPr>
            <a:spLocks noChangeArrowheads="1"/>
          </p:cNvSpPr>
          <p:nvPr/>
        </p:nvSpPr>
        <p:spPr bwMode="auto">
          <a:xfrm>
            <a:off x="5530850" y="5783263"/>
            <a:ext cx="361950" cy="287337"/>
          </a:xfrm>
          <a:prstGeom prst="ellipse">
            <a:avLst/>
          </a:prstGeom>
          <a:solidFill>
            <a:schemeClr val="bg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5605" name="Picture 2" descr="http://www.szu.edu.cn/images/szulogo.gif"/>
          <p:cNvPicPr>
            <a:picLocks noChangeAspect="1" noChangeArrowheads="1"/>
          </p:cNvPicPr>
          <p:nvPr/>
        </p:nvPicPr>
        <p:blipFill>
          <a:blip r:embed="rId15"/>
          <a:srcRect l="4614" r="63078"/>
          <a:stretch>
            <a:fillRect/>
          </a:stretch>
        </p:blipFill>
        <p:spPr bwMode="auto">
          <a:xfrm>
            <a:off x="142875" y="14287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8"/>
          <p:cNvSpPr/>
          <p:nvPr/>
        </p:nvSpPr>
        <p:spPr bwMode="auto">
          <a:xfrm>
            <a:off x="214313" y="6391275"/>
            <a:ext cx="7954962" cy="323850"/>
          </a:xfrm>
          <a:custGeom>
            <a:avLst/>
            <a:gdLst/>
            <a:ahLst/>
            <a:cxnLst>
              <a:cxn ang="0">
                <a:pos x="0" y="524"/>
              </a:cxn>
              <a:cxn ang="0">
                <a:pos x="610" y="516"/>
              </a:cxn>
              <a:cxn ang="0">
                <a:pos x="686" y="465"/>
              </a:cxn>
              <a:cxn ang="0">
                <a:pos x="889" y="457"/>
              </a:cxn>
              <a:cxn ang="0">
                <a:pos x="1093" y="448"/>
              </a:cxn>
              <a:cxn ang="0">
                <a:pos x="1160" y="440"/>
              </a:cxn>
              <a:cxn ang="0">
                <a:pos x="1211" y="423"/>
              </a:cxn>
              <a:cxn ang="0">
                <a:pos x="1262" y="389"/>
              </a:cxn>
              <a:cxn ang="0">
                <a:pos x="1287" y="380"/>
              </a:cxn>
              <a:cxn ang="0">
                <a:pos x="1364" y="330"/>
              </a:cxn>
              <a:cxn ang="0">
                <a:pos x="1440" y="304"/>
              </a:cxn>
              <a:cxn ang="0">
                <a:pos x="1491" y="279"/>
              </a:cxn>
              <a:cxn ang="0">
                <a:pos x="1626" y="287"/>
              </a:cxn>
              <a:cxn ang="0">
                <a:pos x="1702" y="330"/>
              </a:cxn>
              <a:cxn ang="0">
                <a:pos x="1813" y="355"/>
              </a:cxn>
              <a:cxn ang="0">
                <a:pos x="1863" y="397"/>
              </a:cxn>
              <a:cxn ang="0">
                <a:pos x="1880" y="490"/>
              </a:cxn>
              <a:cxn ang="0">
                <a:pos x="2050" y="397"/>
              </a:cxn>
              <a:cxn ang="0">
                <a:pos x="2126" y="355"/>
              </a:cxn>
              <a:cxn ang="0">
                <a:pos x="2202" y="313"/>
              </a:cxn>
              <a:cxn ang="0">
                <a:pos x="2414" y="304"/>
              </a:cxn>
              <a:cxn ang="0">
                <a:pos x="2422" y="423"/>
              </a:cxn>
              <a:cxn ang="0">
                <a:pos x="2533" y="389"/>
              </a:cxn>
              <a:cxn ang="0">
                <a:pos x="2660" y="321"/>
              </a:cxn>
              <a:cxn ang="0">
                <a:pos x="2888" y="363"/>
              </a:cxn>
              <a:cxn ang="0">
                <a:pos x="2897" y="457"/>
              </a:cxn>
              <a:cxn ang="0">
                <a:pos x="2948" y="431"/>
              </a:cxn>
              <a:cxn ang="0">
                <a:pos x="3244" y="423"/>
              </a:cxn>
              <a:cxn ang="0">
                <a:pos x="3303" y="414"/>
              </a:cxn>
              <a:cxn ang="0">
                <a:pos x="3405" y="355"/>
              </a:cxn>
              <a:cxn ang="0">
                <a:pos x="3456" y="321"/>
              </a:cxn>
              <a:cxn ang="0">
                <a:pos x="3490" y="270"/>
              </a:cxn>
              <a:cxn ang="0">
                <a:pos x="3549" y="92"/>
              </a:cxn>
              <a:cxn ang="0">
                <a:pos x="3558" y="16"/>
              </a:cxn>
              <a:cxn ang="0">
                <a:pos x="3642" y="25"/>
              </a:cxn>
              <a:cxn ang="0">
                <a:pos x="3634" y="101"/>
              </a:cxn>
              <a:cxn ang="0">
                <a:pos x="3541" y="152"/>
              </a:cxn>
              <a:cxn ang="0">
                <a:pos x="3693" y="202"/>
              </a:cxn>
              <a:cxn ang="0">
                <a:pos x="3727" y="346"/>
              </a:cxn>
              <a:cxn ang="0">
                <a:pos x="3812" y="431"/>
              </a:cxn>
              <a:cxn ang="0">
                <a:pos x="3854" y="490"/>
              </a:cxn>
              <a:cxn ang="0">
                <a:pos x="3922" y="440"/>
              </a:cxn>
              <a:cxn ang="0">
                <a:pos x="3990" y="330"/>
              </a:cxn>
              <a:cxn ang="0">
                <a:pos x="4040" y="228"/>
              </a:cxn>
              <a:cxn ang="0">
                <a:pos x="4091" y="194"/>
              </a:cxn>
              <a:cxn ang="0">
                <a:pos x="4117" y="177"/>
              </a:cxn>
              <a:cxn ang="0">
                <a:pos x="4167" y="186"/>
              </a:cxn>
              <a:cxn ang="0">
                <a:pos x="4201" y="236"/>
              </a:cxn>
              <a:cxn ang="0">
                <a:pos x="4294" y="346"/>
              </a:cxn>
              <a:cxn ang="0">
                <a:pos x="4930" y="372"/>
              </a:cxn>
              <a:cxn ang="0">
                <a:pos x="4964" y="423"/>
              </a:cxn>
              <a:cxn ang="0">
                <a:pos x="4981" y="524"/>
              </a:cxn>
              <a:cxn ang="0">
                <a:pos x="0" y="524"/>
              </a:cxn>
            </a:cxnLst>
            <a:rect l="0" t="0" r="r" b="b"/>
            <a:pathLst>
              <a:path w="4992" h="529">
                <a:moveTo>
                  <a:pt x="0" y="524"/>
                </a:moveTo>
                <a:cubicBezTo>
                  <a:pt x="203" y="521"/>
                  <a:pt x="407" y="529"/>
                  <a:pt x="610" y="516"/>
                </a:cubicBezTo>
                <a:cubicBezTo>
                  <a:pt x="611" y="516"/>
                  <a:pt x="673" y="474"/>
                  <a:pt x="686" y="465"/>
                </a:cubicBezTo>
                <a:cubicBezTo>
                  <a:pt x="742" y="427"/>
                  <a:pt x="821" y="460"/>
                  <a:pt x="889" y="457"/>
                </a:cubicBezTo>
                <a:cubicBezTo>
                  <a:pt x="957" y="454"/>
                  <a:pt x="1025" y="451"/>
                  <a:pt x="1093" y="448"/>
                </a:cubicBezTo>
                <a:cubicBezTo>
                  <a:pt x="1115" y="445"/>
                  <a:pt x="1138" y="445"/>
                  <a:pt x="1160" y="440"/>
                </a:cubicBezTo>
                <a:cubicBezTo>
                  <a:pt x="1178" y="436"/>
                  <a:pt x="1211" y="423"/>
                  <a:pt x="1211" y="423"/>
                </a:cubicBezTo>
                <a:cubicBezTo>
                  <a:pt x="1228" y="412"/>
                  <a:pt x="1243" y="396"/>
                  <a:pt x="1262" y="389"/>
                </a:cubicBezTo>
                <a:cubicBezTo>
                  <a:pt x="1270" y="386"/>
                  <a:pt x="1279" y="384"/>
                  <a:pt x="1287" y="380"/>
                </a:cubicBezTo>
                <a:cubicBezTo>
                  <a:pt x="1314" y="365"/>
                  <a:pt x="1335" y="340"/>
                  <a:pt x="1364" y="330"/>
                </a:cubicBezTo>
                <a:cubicBezTo>
                  <a:pt x="1389" y="321"/>
                  <a:pt x="1418" y="319"/>
                  <a:pt x="1440" y="304"/>
                </a:cubicBezTo>
                <a:cubicBezTo>
                  <a:pt x="1472" y="282"/>
                  <a:pt x="1455" y="290"/>
                  <a:pt x="1491" y="279"/>
                </a:cubicBezTo>
                <a:cubicBezTo>
                  <a:pt x="1536" y="282"/>
                  <a:pt x="1581" y="282"/>
                  <a:pt x="1626" y="287"/>
                </a:cubicBezTo>
                <a:cubicBezTo>
                  <a:pt x="1652" y="290"/>
                  <a:pt x="1686" y="319"/>
                  <a:pt x="1702" y="330"/>
                </a:cubicBezTo>
                <a:cubicBezTo>
                  <a:pt x="1724" y="345"/>
                  <a:pt x="1791" y="352"/>
                  <a:pt x="1813" y="355"/>
                </a:cubicBezTo>
                <a:cubicBezTo>
                  <a:pt x="1824" y="363"/>
                  <a:pt x="1858" y="383"/>
                  <a:pt x="1863" y="397"/>
                </a:cubicBezTo>
                <a:cubicBezTo>
                  <a:pt x="1874" y="427"/>
                  <a:pt x="1880" y="490"/>
                  <a:pt x="1880" y="490"/>
                </a:cubicBezTo>
                <a:cubicBezTo>
                  <a:pt x="1935" y="456"/>
                  <a:pt x="1995" y="430"/>
                  <a:pt x="2050" y="397"/>
                </a:cubicBezTo>
                <a:cubicBezTo>
                  <a:pt x="2122" y="354"/>
                  <a:pt x="2076" y="371"/>
                  <a:pt x="2126" y="355"/>
                </a:cubicBezTo>
                <a:cubicBezTo>
                  <a:pt x="2184" y="316"/>
                  <a:pt x="2158" y="327"/>
                  <a:pt x="2202" y="313"/>
                </a:cubicBezTo>
                <a:cubicBezTo>
                  <a:pt x="2265" y="272"/>
                  <a:pt x="2309" y="236"/>
                  <a:pt x="2414" y="304"/>
                </a:cubicBezTo>
                <a:cubicBezTo>
                  <a:pt x="2447" y="326"/>
                  <a:pt x="2419" y="383"/>
                  <a:pt x="2422" y="423"/>
                </a:cubicBezTo>
                <a:cubicBezTo>
                  <a:pt x="2490" y="413"/>
                  <a:pt x="2479" y="406"/>
                  <a:pt x="2533" y="389"/>
                </a:cubicBezTo>
                <a:cubicBezTo>
                  <a:pt x="2574" y="361"/>
                  <a:pt x="2613" y="337"/>
                  <a:pt x="2660" y="321"/>
                </a:cubicBezTo>
                <a:cubicBezTo>
                  <a:pt x="2699" y="323"/>
                  <a:pt x="2864" y="287"/>
                  <a:pt x="2888" y="363"/>
                </a:cubicBezTo>
                <a:cubicBezTo>
                  <a:pt x="2891" y="394"/>
                  <a:pt x="2884" y="428"/>
                  <a:pt x="2897" y="457"/>
                </a:cubicBezTo>
                <a:cubicBezTo>
                  <a:pt x="2898" y="460"/>
                  <a:pt x="2923" y="432"/>
                  <a:pt x="2948" y="431"/>
                </a:cubicBezTo>
                <a:cubicBezTo>
                  <a:pt x="3047" y="426"/>
                  <a:pt x="3145" y="426"/>
                  <a:pt x="3244" y="423"/>
                </a:cubicBezTo>
                <a:cubicBezTo>
                  <a:pt x="3264" y="420"/>
                  <a:pt x="3284" y="421"/>
                  <a:pt x="3303" y="414"/>
                </a:cubicBezTo>
                <a:cubicBezTo>
                  <a:pt x="3342" y="399"/>
                  <a:pt x="3365" y="368"/>
                  <a:pt x="3405" y="355"/>
                </a:cubicBezTo>
                <a:cubicBezTo>
                  <a:pt x="3422" y="344"/>
                  <a:pt x="3445" y="338"/>
                  <a:pt x="3456" y="321"/>
                </a:cubicBezTo>
                <a:cubicBezTo>
                  <a:pt x="3467" y="304"/>
                  <a:pt x="3490" y="270"/>
                  <a:pt x="3490" y="270"/>
                </a:cubicBezTo>
                <a:cubicBezTo>
                  <a:pt x="3510" y="211"/>
                  <a:pt x="3531" y="152"/>
                  <a:pt x="3549" y="92"/>
                </a:cubicBezTo>
                <a:cubicBezTo>
                  <a:pt x="3552" y="67"/>
                  <a:pt x="3537" y="31"/>
                  <a:pt x="3558" y="16"/>
                </a:cubicBezTo>
                <a:cubicBezTo>
                  <a:pt x="3581" y="0"/>
                  <a:pt x="3623" y="4"/>
                  <a:pt x="3642" y="25"/>
                </a:cubicBezTo>
                <a:cubicBezTo>
                  <a:pt x="3659" y="44"/>
                  <a:pt x="3638" y="76"/>
                  <a:pt x="3634" y="101"/>
                </a:cubicBezTo>
                <a:cubicBezTo>
                  <a:pt x="3627" y="141"/>
                  <a:pt x="3574" y="143"/>
                  <a:pt x="3541" y="152"/>
                </a:cubicBezTo>
                <a:cubicBezTo>
                  <a:pt x="3609" y="157"/>
                  <a:pt x="3671" y="134"/>
                  <a:pt x="3693" y="202"/>
                </a:cubicBezTo>
                <a:cubicBezTo>
                  <a:pt x="3700" y="271"/>
                  <a:pt x="3693" y="296"/>
                  <a:pt x="3727" y="346"/>
                </a:cubicBezTo>
                <a:cubicBezTo>
                  <a:pt x="3740" y="387"/>
                  <a:pt x="3782" y="402"/>
                  <a:pt x="3812" y="431"/>
                </a:cubicBezTo>
                <a:cubicBezTo>
                  <a:pt x="3823" y="468"/>
                  <a:pt x="3815" y="478"/>
                  <a:pt x="3854" y="490"/>
                </a:cubicBezTo>
                <a:cubicBezTo>
                  <a:pt x="3887" y="479"/>
                  <a:pt x="3902" y="469"/>
                  <a:pt x="3922" y="440"/>
                </a:cubicBezTo>
                <a:cubicBezTo>
                  <a:pt x="3934" y="390"/>
                  <a:pt x="3962" y="371"/>
                  <a:pt x="3990" y="330"/>
                </a:cubicBezTo>
                <a:cubicBezTo>
                  <a:pt x="3997" y="308"/>
                  <a:pt x="4023" y="243"/>
                  <a:pt x="4040" y="228"/>
                </a:cubicBezTo>
                <a:cubicBezTo>
                  <a:pt x="4055" y="215"/>
                  <a:pt x="4074" y="205"/>
                  <a:pt x="4091" y="194"/>
                </a:cubicBezTo>
                <a:cubicBezTo>
                  <a:pt x="4100" y="188"/>
                  <a:pt x="4117" y="177"/>
                  <a:pt x="4117" y="177"/>
                </a:cubicBezTo>
                <a:cubicBezTo>
                  <a:pt x="4134" y="180"/>
                  <a:pt x="4152" y="179"/>
                  <a:pt x="4167" y="186"/>
                </a:cubicBezTo>
                <a:cubicBezTo>
                  <a:pt x="4200" y="201"/>
                  <a:pt x="4189" y="211"/>
                  <a:pt x="4201" y="236"/>
                </a:cubicBezTo>
                <a:cubicBezTo>
                  <a:pt x="4223" y="281"/>
                  <a:pt x="4243" y="330"/>
                  <a:pt x="4294" y="346"/>
                </a:cubicBezTo>
                <a:cubicBezTo>
                  <a:pt x="4495" y="477"/>
                  <a:pt x="4223" y="306"/>
                  <a:pt x="4930" y="372"/>
                </a:cubicBezTo>
                <a:cubicBezTo>
                  <a:pt x="4950" y="374"/>
                  <a:pt x="4964" y="423"/>
                  <a:pt x="4964" y="423"/>
                </a:cubicBezTo>
                <a:cubicBezTo>
                  <a:pt x="4974" y="473"/>
                  <a:pt x="4992" y="476"/>
                  <a:pt x="4981" y="524"/>
                </a:cubicBezTo>
                <a:cubicBezTo>
                  <a:pt x="1276" y="514"/>
                  <a:pt x="2936" y="512"/>
                  <a:pt x="0" y="524"/>
                </a:cubicBezTo>
                <a:close/>
              </a:path>
            </a:pathLst>
          </a:cu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85.bin"/><Relationship Id="rId18" Type="http://schemas.openxmlformats.org/officeDocument/2006/relationships/image" Target="../media/image73.wmf"/><Relationship Id="rId26" Type="http://schemas.openxmlformats.org/officeDocument/2006/relationships/image" Target="../media/image76.wmf"/><Relationship Id="rId3" Type="http://schemas.openxmlformats.org/officeDocument/2006/relationships/oleObject" Target="../embeddings/oleObject80.bin"/><Relationship Id="rId21" Type="http://schemas.openxmlformats.org/officeDocument/2006/relationships/image" Target="../media/image74.wmf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87.bin"/><Relationship Id="rId25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.wmf"/><Relationship Id="rId20" Type="http://schemas.openxmlformats.org/officeDocument/2006/relationships/oleObject" Target="../embeddings/oleObject89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84.bin"/><Relationship Id="rId24" Type="http://schemas.openxmlformats.org/officeDocument/2006/relationships/oleObject" Target="../embeddings/oleObject91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23" Type="http://schemas.openxmlformats.org/officeDocument/2006/relationships/image" Target="../media/image75.wmf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88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42.wmf"/><Relationship Id="rId22" Type="http://schemas.openxmlformats.org/officeDocument/2006/relationships/oleObject" Target="../embeddings/oleObject90.bin"/><Relationship Id="rId27" Type="http://schemas.openxmlformats.org/officeDocument/2006/relationships/oleObject" Target="../embeddings/oleObject9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7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95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94.bin"/><Relationship Id="rId9" Type="http://schemas.openxmlformats.org/officeDocument/2006/relationships/image" Target="../media/image7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3" Type="http://schemas.openxmlformats.org/officeDocument/2006/relationships/oleObject" Target="../embeddings/oleObject97.bin"/><Relationship Id="rId7" Type="http://schemas.openxmlformats.org/officeDocument/2006/relationships/image" Target="../media/image8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99.bin"/><Relationship Id="rId5" Type="http://schemas.openxmlformats.org/officeDocument/2006/relationships/oleObject" Target="../embeddings/oleObject98.bin"/><Relationship Id="rId4" Type="http://schemas.openxmlformats.org/officeDocument/2006/relationships/image" Target="../media/image7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84.wmf"/><Relationship Id="rId5" Type="http://schemas.openxmlformats.org/officeDocument/2006/relationships/image" Target="../media/image81.e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8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13" Type="http://schemas.openxmlformats.org/officeDocument/2006/relationships/oleObject" Target="../embeddings/oleObject110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12" Type="http://schemas.openxmlformats.org/officeDocument/2006/relationships/image" Target="../media/image89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6.emf"/><Relationship Id="rId11" Type="http://schemas.openxmlformats.org/officeDocument/2006/relationships/oleObject" Target="../embeddings/oleObject109.bin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88.emf"/><Relationship Id="rId4" Type="http://schemas.openxmlformats.org/officeDocument/2006/relationships/image" Target="../media/image85.emf"/><Relationship Id="rId9" Type="http://schemas.openxmlformats.org/officeDocument/2006/relationships/oleObject" Target="../embeddings/oleObject108.bin"/><Relationship Id="rId14" Type="http://schemas.openxmlformats.org/officeDocument/2006/relationships/image" Target="../media/image9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3" Type="http://schemas.openxmlformats.org/officeDocument/2006/relationships/image" Target="../media/image93.jpeg"/><Relationship Id="rId7" Type="http://schemas.openxmlformats.org/officeDocument/2006/relationships/image" Target="../media/image9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12.bin"/><Relationship Id="rId11" Type="http://schemas.openxmlformats.org/officeDocument/2006/relationships/image" Target="../media/image92.wmf"/><Relationship Id="rId5" Type="http://schemas.openxmlformats.org/officeDocument/2006/relationships/image" Target="../media/image91.wmf"/><Relationship Id="rId10" Type="http://schemas.openxmlformats.org/officeDocument/2006/relationships/oleObject" Target="../embeddings/oleObject114.bin"/><Relationship Id="rId4" Type="http://schemas.openxmlformats.org/officeDocument/2006/relationships/oleObject" Target="../embeddings/oleObject111.bin"/><Relationship Id="rId9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119.bin"/><Relationship Id="rId5" Type="http://schemas.openxmlformats.org/officeDocument/2006/relationships/oleObject" Target="../embeddings/oleObject116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18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13" Type="http://schemas.openxmlformats.org/officeDocument/2006/relationships/image" Target="../media/image104.emf"/><Relationship Id="rId18" Type="http://schemas.openxmlformats.org/officeDocument/2006/relationships/oleObject" Target="../embeddings/oleObject127.bin"/><Relationship Id="rId26" Type="http://schemas.openxmlformats.org/officeDocument/2006/relationships/oleObject" Target="../embeddings/oleObject131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08.emf"/><Relationship Id="rId7" Type="http://schemas.openxmlformats.org/officeDocument/2006/relationships/image" Target="../media/image101.emf"/><Relationship Id="rId12" Type="http://schemas.openxmlformats.org/officeDocument/2006/relationships/oleObject" Target="../embeddings/oleObject124.bin"/><Relationship Id="rId17" Type="http://schemas.openxmlformats.org/officeDocument/2006/relationships/image" Target="../media/image106.emf"/><Relationship Id="rId25" Type="http://schemas.openxmlformats.org/officeDocument/2006/relationships/image" Target="../media/image11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6.bin"/><Relationship Id="rId20" Type="http://schemas.openxmlformats.org/officeDocument/2006/relationships/oleObject" Target="../embeddings/oleObject128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21.bin"/><Relationship Id="rId11" Type="http://schemas.openxmlformats.org/officeDocument/2006/relationships/image" Target="../media/image103.emf"/><Relationship Id="rId24" Type="http://schemas.openxmlformats.org/officeDocument/2006/relationships/oleObject" Target="../embeddings/oleObject130.bin"/><Relationship Id="rId5" Type="http://schemas.openxmlformats.org/officeDocument/2006/relationships/image" Target="../media/image100.emf"/><Relationship Id="rId15" Type="http://schemas.openxmlformats.org/officeDocument/2006/relationships/image" Target="../media/image105.emf"/><Relationship Id="rId23" Type="http://schemas.openxmlformats.org/officeDocument/2006/relationships/image" Target="../media/image109.emf"/><Relationship Id="rId10" Type="http://schemas.openxmlformats.org/officeDocument/2006/relationships/oleObject" Target="../embeddings/oleObject123.bin"/><Relationship Id="rId19" Type="http://schemas.openxmlformats.org/officeDocument/2006/relationships/image" Target="../media/image107.emf"/><Relationship Id="rId4" Type="http://schemas.openxmlformats.org/officeDocument/2006/relationships/oleObject" Target="../embeddings/oleObject120.bin"/><Relationship Id="rId9" Type="http://schemas.openxmlformats.org/officeDocument/2006/relationships/image" Target="../media/image102.emf"/><Relationship Id="rId14" Type="http://schemas.openxmlformats.org/officeDocument/2006/relationships/oleObject" Target="../embeddings/oleObject125.bin"/><Relationship Id="rId22" Type="http://schemas.openxmlformats.org/officeDocument/2006/relationships/oleObject" Target="../embeddings/oleObject129.bin"/><Relationship Id="rId27" Type="http://schemas.openxmlformats.org/officeDocument/2006/relationships/image" Target="../media/image11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13" Type="http://schemas.openxmlformats.org/officeDocument/2006/relationships/image" Target="../media/image116.emf"/><Relationship Id="rId18" Type="http://schemas.openxmlformats.org/officeDocument/2006/relationships/oleObject" Target="../embeddings/oleObject139.bin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119.wmf"/><Relationship Id="rId7" Type="http://schemas.openxmlformats.org/officeDocument/2006/relationships/image" Target="../media/image113.emf"/><Relationship Id="rId12" Type="http://schemas.openxmlformats.org/officeDocument/2006/relationships/oleObject" Target="../embeddings/oleObject136.bin"/><Relationship Id="rId17" Type="http://schemas.openxmlformats.org/officeDocument/2006/relationships/image" Target="../media/image117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8.bin"/><Relationship Id="rId20" Type="http://schemas.openxmlformats.org/officeDocument/2006/relationships/oleObject" Target="../embeddings/oleObject140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33.bin"/><Relationship Id="rId11" Type="http://schemas.openxmlformats.org/officeDocument/2006/relationships/image" Target="../media/image115.emf"/><Relationship Id="rId5" Type="http://schemas.openxmlformats.org/officeDocument/2006/relationships/image" Target="../media/image112.emf"/><Relationship Id="rId15" Type="http://schemas.openxmlformats.org/officeDocument/2006/relationships/image" Target="../media/image110.wmf"/><Relationship Id="rId10" Type="http://schemas.openxmlformats.org/officeDocument/2006/relationships/oleObject" Target="../embeddings/oleObject135.bin"/><Relationship Id="rId19" Type="http://schemas.openxmlformats.org/officeDocument/2006/relationships/image" Target="../media/image118.wmf"/><Relationship Id="rId4" Type="http://schemas.openxmlformats.org/officeDocument/2006/relationships/oleObject" Target="../embeddings/oleObject132.bin"/><Relationship Id="rId9" Type="http://schemas.openxmlformats.org/officeDocument/2006/relationships/image" Target="../media/image114.emf"/><Relationship Id="rId14" Type="http://schemas.openxmlformats.org/officeDocument/2006/relationships/oleObject" Target="../embeddings/oleObject137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13" Type="http://schemas.openxmlformats.org/officeDocument/2006/relationships/image" Target="../media/image124.emf"/><Relationship Id="rId18" Type="http://schemas.openxmlformats.org/officeDocument/2006/relationships/oleObject" Target="../embeddings/oleObject148.bin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128.wmf"/><Relationship Id="rId7" Type="http://schemas.openxmlformats.org/officeDocument/2006/relationships/image" Target="../media/image121.emf"/><Relationship Id="rId12" Type="http://schemas.openxmlformats.org/officeDocument/2006/relationships/oleObject" Target="../embeddings/oleObject145.bin"/><Relationship Id="rId17" Type="http://schemas.openxmlformats.org/officeDocument/2006/relationships/image" Target="../media/image126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7.bin"/><Relationship Id="rId20" Type="http://schemas.openxmlformats.org/officeDocument/2006/relationships/oleObject" Target="../embeddings/oleObject149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42.bin"/><Relationship Id="rId11" Type="http://schemas.openxmlformats.org/officeDocument/2006/relationships/image" Target="../media/image123.emf"/><Relationship Id="rId5" Type="http://schemas.openxmlformats.org/officeDocument/2006/relationships/image" Target="../media/image120.emf"/><Relationship Id="rId15" Type="http://schemas.openxmlformats.org/officeDocument/2006/relationships/image" Target="../media/image125.wmf"/><Relationship Id="rId23" Type="http://schemas.openxmlformats.org/officeDocument/2006/relationships/image" Target="../media/image129.wmf"/><Relationship Id="rId10" Type="http://schemas.openxmlformats.org/officeDocument/2006/relationships/oleObject" Target="../embeddings/oleObject144.bin"/><Relationship Id="rId19" Type="http://schemas.openxmlformats.org/officeDocument/2006/relationships/image" Target="../media/image127.wmf"/><Relationship Id="rId4" Type="http://schemas.openxmlformats.org/officeDocument/2006/relationships/oleObject" Target="../embeddings/oleObject141.bin"/><Relationship Id="rId9" Type="http://schemas.openxmlformats.org/officeDocument/2006/relationships/image" Target="../media/image122.emf"/><Relationship Id="rId14" Type="http://schemas.openxmlformats.org/officeDocument/2006/relationships/oleObject" Target="../embeddings/oleObject146.bin"/><Relationship Id="rId22" Type="http://schemas.openxmlformats.org/officeDocument/2006/relationships/oleObject" Target="../embeddings/oleObject15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wmf"/><Relationship Id="rId13" Type="http://schemas.openxmlformats.org/officeDocument/2006/relationships/oleObject" Target="../embeddings/oleObject156.bin"/><Relationship Id="rId18" Type="http://schemas.openxmlformats.org/officeDocument/2006/relationships/image" Target="../media/image136.wmf"/><Relationship Id="rId26" Type="http://schemas.openxmlformats.org/officeDocument/2006/relationships/oleObject" Target="../embeddings/oleObject163.bin"/><Relationship Id="rId3" Type="http://schemas.openxmlformats.org/officeDocument/2006/relationships/oleObject" Target="../embeddings/oleObject151.bin"/><Relationship Id="rId21" Type="http://schemas.openxmlformats.org/officeDocument/2006/relationships/image" Target="../media/image137.wmf"/><Relationship Id="rId7" Type="http://schemas.openxmlformats.org/officeDocument/2006/relationships/oleObject" Target="../embeddings/oleObject153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58.bin"/><Relationship Id="rId25" Type="http://schemas.openxmlformats.org/officeDocument/2006/relationships/image" Target="../media/image18.wmf"/><Relationship Id="rId33" Type="http://schemas.openxmlformats.org/officeDocument/2006/relationships/image" Target="../media/image141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5.wmf"/><Relationship Id="rId20" Type="http://schemas.openxmlformats.org/officeDocument/2006/relationships/oleObject" Target="../embeddings/oleObject160.bin"/><Relationship Id="rId29" Type="http://schemas.openxmlformats.org/officeDocument/2006/relationships/image" Target="../media/image139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31.wmf"/><Relationship Id="rId11" Type="http://schemas.openxmlformats.org/officeDocument/2006/relationships/oleObject" Target="../embeddings/oleObject155.bin"/><Relationship Id="rId24" Type="http://schemas.openxmlformats.org/officeDocument/2006/relationships/oleObject" Target="../embeddings/oleObject162.bin"/><Relationship Id="rId32" Type="http://schemas.openxmlformats.org/officeDocument/2006/relationships/oleObject" Target="../embeddings/oleObject166.bin"/><Relationship Id="rId5" Type="http://schemas.openxmlformats.org/officeDocument/2006/relationships/oleObject" Target="../embeddings/oleObject152.bin"/><Relationship Id="rId15" Type="http://schemas.openxmlformats.org/officeDocument/2006/relationships/oleObject" Target="../embeddings/oleObject157.bin"/><Relationship Id="rId23" Type="http://schemas.openxmlformats.org/officeDocument/2006/relationships/image" Target="../media/image138.wmf"/><Relationship Id="rId28" Type="http://schemas.openxmlformats.org/officeDocument/2006/relationships/oleObject" Target="../embeddings/oleObject164.bin"/><Relationship Id="rId10" Type="http://schemas.openxmlformats.org/officeDocument/2006/relationships/image" Target="../media/image133.wmf"/><Relationship Id="rId19" Type="http://schemas.openxmlformats.org/officeDocument/2006/relationships/oleObject" Target="../embeddings/oleObject159.bin"/><Relationship Id="rId31" Type="http://schemas.openxmlformats.org/officeDocument/2006/relationships/image" Target="../media/image140.emf"/><Relationship Id="rId4" Type="http://schemas.openxmlformats.org/officeDocument/2006/relationships/image" Target="../media/image130.wmf"/><Relationship Id="rId9" Type="http://schemas.openxmlformats.org/officeDocument/2006/relationships/oleObject" Target="../embeddings/oleObject154.bin"/><Relationship Id="rId14" Type="http://schemas.openxmlformats.org/officeDocument/2006/relationships/image" Target="../media/image134.emf"/><Relationship Id="rId22" Type="http://schemas.openxmlformats.org/officeDocument/2006/relationships/oleObject" Target="../embeddings/oleObject161.bin"/><Relationship Id="rId27" Type="http://schemas.openxmlformats.org/officeDocument/2006/relationships/image" Target="../media/image10.wmf"/><Relationship Id="rId30" Type="http://schemas.openxmlformats.org/officeDocument/2006/relationships/oleObject" Target="../embeddings/oleObject16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13" Type="http://schemas.openxmlformats.org/officeDocument/2006/relationships/oleObject" Target="../embeddings/oleObject172.bin"/><Relationship Id="rId18" Type="http://schemas.openxmlformats.org/officeDocument/2006/relationships/image" Target="../media/image15.wmf"/><Relationship Id="rId26" Type="http://schemas.openxmlformats.org/officeDocument/2006/relationships/oleObject" Target="../embeddings/oleObject179.bin"/><Relationship Id="rId3" Type="http://schemas.openxmlformats.org/officeDocument/2006/relationships/oleObject" Target="../embeddings/oleObject167.bin"/><Relationship Id="rId21" Type="http://schemas.openxmlformats.org/officeDocument/2006/relationships/oleObject" Target="../embeddings/oleObject176.bin"/><Relationship Id="rId7" Type="http://schemas.openxmlformats.org/officeDocument/2006/relationships/oleObject" Target="../embeddings/oleObject169.bin"/><Relationship Id="rId12" Type="http://schemas.openxmlformats.org/officeDocument/2006/relationships/image" Target="../media/image130.wmf"/><Relationship Id="rId17" Type="http://schemas.openxmlformats.org/officeDocument/2006/relationships/oleObject" Target="../embeddings/oleObject174.bin"/><Relationship Id="rId25" Type="http://schemas.openxmlformats.org/officeDocument/2006/relationships/oleObject" Target="../embeddings/oleObject178.bin"/><Relationship Id="rId33" Type="http://schemas.openxmlformats.org/officeDocument/2006/relationships/image" Target="../media/image13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6.wmf"/><Relationship Id="rId20" Type="http://schemas.openxmlformats.org/officeDocument/2006/relationships/image" Target="../media/image147.wmf"/><Relationship Id="rId29" Type="http://schemas.openxmlformats.org/officeDocument/2006/relationships/oleObject" Target="../embeddings/oleObject181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3.wmf"/><Relationship Id="rId11" Type="http://schemas.openxmlformats.org/officeDocument/2006/relationships/oleObject" Target="../embeddings/oleObject171.bin"/><Relationship Id="rId24" Type="http://schemas.openxmlformats.org/officeDocument/2006/relationships/image" Target="../media/image149.wmf"/><Relationship Id="rId32" Type="http://schemas.openxmlformats.org/officeDocument/2006/relationships/oleObject" Target="../embeddings/oleObject183.bin"/><Relationship Id="rId5" Type="http://schemas.openxmlformats.org/officeDocument/2006/relationships/oleObject" Target="../embeddings/oleObject168.bin"/><Relationship Id="rId15" Type="http://schemas.openxmlformats.org/officeDocument/2006/relationships/oleObject" Target="../embeddings/oleObject173.bin"/><Relationship Id="rId23" Type="http://schemas.openxmlformats.org/officeDocument/2006/relationships/oleObject" Target="../embeddings/oleObject177.bin"/><Relationship Id="rId28" Type="http://schemas.openxmlformats.org/officeDocument/2006/relationships/oleObject" Target="../embeddings/oleObject180.bin"/><Relationship Id="rId10" Type="http://schemas.openxmlformats.org/officeDocument/2006/relationships/image" Target="../media/image144.wmf"/><Relationship Id="rId19" Type="http://schemas.openxmlformats.org/officeDocument/2006/relationships/oleObject" Target="../embeddings/oleObject175.bin"/><Relationship Id="rId31" Type="http://schemas.openxmlformats.org/officeDocument/2006/relationships/oleObject" Target="../embeddings/oleObject182.bin"/><Relationship Id="rId4" Type="http://schemas.openxmlformats.org/officeDocument/2006/relationships/image" Target="../media/image142.wmf"/><Relationship Id="rId9" Type="http://schemas.openxmlformats.org/officeDocument/2006/relationships/oleObject" Target="../embeddings/oleObject170.bin"/><Relationship Id="rId14" Type="http://schemas.openxmlformats.org/officeDocument/2006/relationships/image" Target="../media/image145.wmf"/><Relationship Id="rId22" Type="http://schemas.openxmlformats.org/officeDocument/2006/relationships/image" Target="../media/image148.wmf"/><Relationship Id="rId27" Type="http://schemas.openxmlformats.org/officeDocument/2006/relationships/image" Target="../media/image150.wmf"/><Relationship Id="rId30" Type="http://schemas.openxmlformats.org/officeDocument/2006/relationships/image" Target="../media/image151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6.bin"/><Relationship Id="rId13" Type="http://schemas.openxmlformats.org/officeDocument/2006/relationships/image" Target="../media/image156.emf"/><Relationship Id="rId18" Type="http://schemas.openxmlformats.org/officeDocument/2006/relationships/oleObject" Target="../embeddings/oleObject191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60.emf"/><Relationship Id="rId7" Type="http://schemas.openxmlformats.org/officeDocument/2006/relationships/image" Target="../media/image153.emf"/><Relationship Id="rId12" Type="http://schemas.openxmlformats.org/officeDocument/2006/relationships/oleObject" Target="../embeddings/oleObject188.bin"/><Relationship Id="rId17" Type="http://schemas.openxmlformats.org/officeDocument/2006/relationships/image" Target="../media/image158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0.bin"/><Relationship Id="rId20" Type="http://schemas.openxmlformats.org/officeDocument/2006/relationships/oleObject" Target="../embeddings/oleObject192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85.bin"/><Relationship Id="rId11" Type="http://schemas.openxmlformats.org/officeDocument/2006/relationships/image" Target="../media/image155.emf"/><Relationship Id="rId5" Type="http://schemas.openxmlformats.org/officeDocument/2006/relationships/image" Target="../media/image152.emf"/><Relationship Id="rId15" Type="http://schemas.openxmlformats.org/officeDocument/2006/relationships/image" Target="../media/image157.emf"/><Relationship Id="rId10" Type="http://schemas.openxmlformats.org/officeDocument/2006/relationships/oleObject" Target="../embeddings/oleObject187.bin"/><Relationship Id="rId19" Type="http://schemas.openxmlformats.org/officeDocument/2006/relationships/image" Target="../media/image159.emf"/><Relationship Id="rId4" Type="http://schemas.openxmlformats.org/officeDocument/2006/relationships/oleObject" Target="../embeddings/oleObject184.bin"/><Relationship Id="rId9" Type="http://schemas.openxmlformats.org/officeDocument/2006/relationships/image" Target="../media/image154.emf"/><Relationship Id="rId14" Type="http://schemas.openxmlformats.org/officeDocument/2006/relationships/oleObject" Target="../embeddings/oleObject189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5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94.bin"/><Relationship Id="rId5" Type="http://schemas.openxmlformats.org/officeDocument/2006/relationships/image" Target="../media/image161.emf"/><Relationship Id="rId4" Type="http://schemas.openxmlformats.org/officeDocument/2006/relationships/oleObject" Target="../embeddings/oleObject193.bin"/><Relationship Id="rId9" Type="http://schemas.openxmlformats.org/officeDocument/2006/relationships/image" Target="../media/image16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8.bin"/><Relationship Id="rId13" Type="http://schemas.openxmlformats.org/officeDocument/2006/relationships/image" Target="../media/image168.emf"/><Relationship Id="rId18" Type="http://schemas.openxmlformats.org/officeDocument/2006/relationships/oleObject" Target="../embeddings/oleObject203.bin"/><Relationship Id="rId26" Type="http://schemas.openxmlformats.org/officeDocument/2006/relationships/oleObject" Target="../embeddings/oleObject207.bin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172.wmf"/><Relationship Id="rId7" Type="http://schemas.openxmlformats.org/officeDocument/2006/relationships/image" Target="../media/image165.emf"/><Relationship Id="rId12" Type="http://schemas.openxmlformats.org/officeDocument/2006/relationships/oleObject" Target="../embeddings/oleObject200.bin"/><Relationship Id="rId17" Type="http://schemas.openxmlformats.org/officeDocument/2006/relationships/image" Target="../media/image170.emf"/><Relationship Id="rId25" Type="http://schemas.openxmlformats.org/officeDocument/2006/relationships/image" Target="../media/image15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2.bin"/><Relationship Id="rId20" Type="http://schemas.openxmlformats.org/officeDocument/2006/relationships/oleObject" Target="../embeddings/oleObject204.bin"/><Relationship Id="rId29" Type="http://schemas.openxmlformats.org/officeDocument/2006/relationships/image" Target="../media/image173.wmf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97.bin"/><Relationship Id="rId11" Type="http://schemas.openxmlformats.org/officeDocument/2006/relationships/image" Target="../media/image167.emf"/><Relationship Id="rId24" Type="http://schemas.openxmlformats.org/officeDocument/2006/relationships/oleObject" Target="../embeddings/oleObject206.bin"/><Relationship Id="rId5" Type="http://schemas.openxmlformats.org/officeDocument/2006/relationships/image" Target="../media/image164.emf"/><Relationship Id="rId15" Type="http://schemas.openxmlformats.org/officeDocument/2006/relationships/image" Target="../media/image169.emf"/><Relationship Id="rId23" Type="http://schemas.openxmlformats.org/officeDocument/2006/relationships/image" Target="../media/image150.wmf"/><Relationship Id="rId28" Type="http://schemas.openxmlformats.org/officeDocument/2006/relationships/oleObject" Target="../embeddings/oleObject208.bin"/><Relationship Id="rId10" Type="http://schemas.openxmlformats.org/officeDocument/2006/relationships/oleObject" Target="../embeddings/oleObject199.bin"/><Relationship Id="rId19" Type="http://schemas.openxmlformats.org/officeDocument/2006/relationships/image" Target="../media/image171.wmf"/><Relationship Id="rId4" Type="http://schemas.openxmlformats.org/officeDocument/2006/relationships/oleObject" Target="../embeddings/oleObject196.bin"/><Relationship Id="rId9" Type="http://schemas.openxmlformats.org/officeDocument/2006/relationships/image" Target="../media/image166.emf"/><Relationship Id="rId14" Type="http://schemas.openxmlformats.org/officeDocument/2006/relationships/oleObject" Target="../embeddings/oleObject201.bin"/><Relationship Id="rId22" Type="http://schemas.openxmlformats.org/officeDocument/2006/relationships/oleObject" Target="../embeddings/oleObject205.bin"/><Relationship Id="rId27" Type="http://schemas.openxmlformats.org/officeDocument/2006/relationships/image" Target="../media/image14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jpeg"/><Relationship Id="rId2" Type="http://schemas.openxmlformats.org/officeDocument/2006/relationships/image" Target="../media/image17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wmf"/><Relationship Id="rId13" Type="http://schemas.openxmlformats.org/officeDocument/2006/relationships/oleObject" Target="../embeddings/oleObject214.bin"/><Relationship Id="rId3" Type="http://schemas.openxmlformats.org/officeDocument/2006/relationships/oleObject" Target="../embeddings/oleObject209.bin"/><Relationship Id="rId7" Type="http://schemas.openxmlformats.org/officeDocument/2006/relationships/oleObject" Target="../embeddings/oleObject211.bin"/><Relationship Id="rId12" Type="http://schemas.openxmlformats.org/officeDocument/2006/relationships/image" Target="../media/image17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77.wmf"/><Relationship Id="rId11" Type="http://schemas.openxmlformats.org/officeDocument/2006/relationships/oleObject" Target="../embeddings/oleObject213.bin"/><Relationship Id="rId5" Type="http://schemas.openxmlformats.org/officeDocument/2006/relationships/oleObject" Target="../embeddings/oleObject210.bin"/><Relationship Id="rId10" Type="http://schemas.openxmlformats.org/officeDocument/2006/relationships/image" Target="../media/image49.wmf"/><Relationship Id="rId4" Type="http://schemas.openxmlformats.org/officeDocument/2006/relationships/image" Target="../media/image176.wmf"/><Relationship Id="rId9" Type="http://schemas.openxmlformats.org/officeDocument/2006/relationships/oleObject" Target="../embeddings/oleObject212.bin"/><Relationship Id="rId14" Type="http://schemas.openxmlformats.org/officeDocument/2006/relationships/image" Target="../media/image180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emf"/><Relationship Id="rId13" Type="http://schemas.openxmlformats.org/officeDocument/2006/relationships/oleObject" Target="../embeddings/oleObject220.bin"/><Relationship Id="rId18" Type="http://schemas.openxmlformats.org/officeDocument/2006/relationships/image" Target="../media/image186.wmf"/><Relationship Id="rId26" Type="http://schemas.openxmlformats.org/officeDocument/2006/relationships/image" Target="../media/image190.emf"/><Relationship Id="rId3" Type="http://schemas.openxmlformats.org/officeDocument/2006/relationships/oleObject" Target="../embeddings/oleObject215.bin"/><Relationship Id="rId21" Type="http://schemas.openxmlformats.org/officeDocument/2006/relationships/oleObject" Target="../embeddings/oleObject224.bin"/><Relationship Id="rId7" Type="http://schemas.openxmlformats.org/officeDocument/2006/relationships/oleObject" Target="../embeddings/oleObject217.bin"/><Relationship Id="rId12" Type="http://schemas.openxmlformats.org/officeDocument/2006/relationships/image" Target="../media/image184.emf"/><Relationship Id="rId17" Type="http://schemas.openxmlformats.org/officeDocument/2006/relationships/oleObject" Target="../embeddings/oleObject222.bin"/><Relationship Id="rId25" Type="http://schemas.openxmlformats.org/officeDocument/2006/relationships/oleObject" Target="../embeddings/oleObject22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0.wmf"/><Relationship Id="rId20" Type="http://schemas.openxmlformats.org/officeDocument/2006/relationships/image" Target="../media/image187.wmf"/><Relationship Id="rId29" Type="http://schemas.openxmlformats.org/officeDocument/2006/relationships/oleObject" Target="../embeddings/oleObject228.bin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81.emf"/><Relationship Id="rId11" Type="http://schemas.openxmlformats.org/officeDocument/2006/relationships/oleObject" Target="../embeddings/oleObject219.bin"/><Relationship Id="rId24" Type="http://schemas.openxmlformats.org/officeDocument/2006/relationships/image" Target="../media/image189.emf"/><Relationship Id="rId32" Type="http://schemas.openxmlformats.org/officeDocument/2006/relationships/image" Target="../media/image193.wmf"/><Relationship Id="rId5" Type="http://schemas.openxmlformats.org/officeDocument/2006/relationships/oleObject" Target="../embeddings/oleObject216.bin"/><Relationship Id="rId15" Type="http://schemas.openxmlformats.org/officeDocument/2006/relationships/oleObject" Target="../embeddings/oleObject221.bin"/><Relationship Id="rId23" Type="http://schemas.openxmlformats.org/officeDocument/2006/relationships/oleObject" Target="../embeddings/oleObject225.bin"/><Relationship Id="rId28" Type="http://schemas.openxmlformats.org/officeDocument/2006/relationships/image" Target="../media/image191.emf"/><Relationship Id="rId10" Type="http://schemas.openxmlformats.org/officeDocument/2006/relationships/image" Target="../media/image183.emf"/><Relationship Id="rId19" Type="http://schemas.openxmlformats.org/officeDocument/2006/relationships/oleObject" Target="../embeddings/oleObject223.bin"/><Relationship Id="rId31" Type="http://schemas.openxmlformats.org/officeDocument/2006/relationships/oleObject" Target="../embeddings/oleObject229.bin"/><Relationship Id="rId4" Type="http://schemas.openxmlformats.org/officeDocument/2006/relationships/image" Target="../media/image179.wmf"/><Relationship Id="rId9" Type="http://schemas.openxmlformats.org/officeDocument/2006/relationships/oleObject" Target="../embeddings/oleObject218.bin"/><Relationship Id="rId14" Type="http://schemas.openxmlformats.org/officeDocument/2006/relationships/image" Target="../media/image185.emf"/><Relationship Id="rId22" Type="http://schemas.openxmlformats.org/officeDocument/2006/relationships/image" Target="../media/image188.emf"/><Relationship Id="rId27" Type="http://schemas.openxmlformats.org/officeDocument/2006/relationships/oleObject" Target="../embeddings/oleObject227.bin"/><Relationship Id="rId30" Type="http://schemas.openxmlformats.org/officeDocument/2006/relationships/image" Target="../media/image192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6.emf"/><Relationship Id="rId13" Type="http://schemas.openxmlformats.org/officeDocument/2006/relationships/oleObject" Target="../embeddings/oleObject235.bin"/><Relationship Id="rId18" Type="http://schemas.openxmlformats.org/officeDocument/2006/relationships/image" Target="../media/image201.emf"/><Relationship Id="rId26" Type="http://schemas.openxmlformats.org/officeDocument/2006/relationships/image" Target="../media/image204.wmf"/><Relationship Id="rId3" Type="http://schemas.openxmlformats.org/officeDocument/2006/relationships/oleObject" Target="../embeddings/oleObject230.bin"/><Relationship Id="rId21" Type="http://schemas.openxmlformats.org/officeDocument/2006/relationships/oleObject" Target="../embeddings/oleObject239.bin"/><Relationship Id="rId34" Type="http://schemas.openxmlformats.org/officeDocument/2006/relationships/image" Target="../media/image206.wmf"/><Relationship Id="rId7" Type="http://schemas.openxmlformats.org/officeDocument/2006/relationships/oleObject" Target="../embeddings/oleObject232.bin"/><Relationship Id="rId12" Type="http://schemas.openxmlformats.org/officeDocument/2006/relationships/image" Target="../media/image198.emf"/><Relationship Id="rId17" Type="http://schemas.openxmlformats.org/officeDocument/2006/relationships/oleObject" Target="../embeddings/oleObject237.bin"/><Relationship Id="rId25" Type="http://schemas.openxmlformats.org/officeDocument/2006/relationships/oleObject" Target="../embeddings/oleObject241.bin"/><Relationship Id="rId33" Type="http://schemas.openxmlformats.org/officeDocument/2006/relationships/oleObject" Target="../embeddings/oleObject24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0.emf"/><Relationship Id="rId20" Type="http://schemas.openxmlformats.org/officeDocument/2006/relationships/image" Target="../media/image202.wmf"/><Relationship Id="rId29" Type="http://schemas.openxmlformats.org/officeDocument/2006/relationships/oleObject" Target="../embeddings/oleObject243.bin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95.emf"/><Relationship Id="rId11" Type="http://schemas.openxmlformats.org/officeDocument/2006/relationships/oleObject" Target="../embeddings/oleObject234.bin"/><Relationship Id="rId24" Type="http://schemas.openxmlformats.org/officeDocument/2006/relationships/image" Target="../media/image193.wmf"/><Relationship Id="rId32" Type="http://schemas.openxmlformats.org/officeDocument/2006/relationships/image" Target="../media/image205.wmf"/><Relationship Id="rId5" Type="http://schemas.openxmlformats.org/officeDocument/2006/relationships/oleObject" Target="../embeddings/oleObject231.bin"/><Relationship Id="rId15" Type="http://schemas.openxmlformats.org/officeDocument/2006/relationships/oleObject" Target="../embeddings/oleObject236.bin"/><Relationship Id="rId23" Type="http://schemas.openxmlformats.org/officeDocument/2006/relationships/oleObject" Target="../embeddings/oleObject240.bin"/><Relationship Id="rId28" Type="http://schemas.openxmlformats.org/officeDocument/2006/relationships/image" Target="../media/image179.wmf"/><Relationship Id="rId10" Type="http://schemas.openxmlformats.org/officeDocument/2006/relationships/image" Target="../media/image197.emf"/><Relationship Id="rId19" Type="http://schemas.openxmlformats.org/officeDocument/2006/relationships/oleObject" Target="../embeddings/oleObject238.bin"/><Relationship Id="rId31" Type="http://schemas.openxmlformats.org/officeDocument/2006/relationships/oleObject" Target="../embeddings/oleObject244.bin"/><Relationship Id="rId4" Type="http://schemas.openxmlformats.org/officeDocument/2006/relationships/image" Target="../media/image194.emf"/><Relationship Id="rId9" Type="http://schemas.openxmlformats.org/officeDocument/2006/relationships/oleObject" Target="../embeddings/oleObject233.bin"/><Relationship Id="rId14" Type="http://schemas.openxmlformats.org/officeDocument/2006/relationships/image" Target="../media/image199.emf"/><Relationship Id="rId22" Type="http://schemas.openxmlformats.org/officeDocument/2006/relationships/image" Target="../media/image203.wmf"/><Relationship Id="rId27" Type="http://schemas.openxmlformats.org/officeDocument/2006/relationships/oleObject" Target="../embeddings/oleObject242.bin"/><Relationship Id="rId30" Type="http://schemas.openxmlformats.org/officeDocument/2006/relationships/image" Target="../media/image18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6.bin"/><Relationship Id="rId26" Type="http://schemas.openxmlformats.org/officeDocument/2006/relationships/oleObject" Target="../embeddings/oleObject20.bin"/><Relationship Id="rId3" Type="http://schemas.openxmlformats.org/officeDocument/2006/relationships/oleObject" Target="../embeddings/oleObject8.bin"/><Relationship Id="rId21" Type="http://schemas.openxmlformats.org/officeDocument/2006/relationships/image" Target="../media/image17.wmf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15.wmf"/><Relationship Id="rId25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image" Target="../media/image12.wmf"/><Relationship Id="rId24" Type="http://schemas.openxmlformats.org/officeDocument/2006/relationships/oleObject" Target="../embeddings/oleObject19.bin"/><Relationship Id="rId5" Type="http://schemas.openxmlformats.org/officeDocument/2006/relationships/oleObject" Target="../embeddings/oleObject9.bin"/><Relationship Id="rId15" Type="http://schemas.openxmlformats.org/officeDocument/2006/relationships/image" Target="../media/image14.emf"/><Relationship Id="rId23" Type="http://schemas.openxmlformats.org/officeDocument/2006/relationships/image" Target="../media/image18.wmf"/><Relationship Id="rId10" Type="http://schemas.openxmlformats.org/officeDocument/2006/relationships/oleObject" Target="../embeddings/oleObject12.bin"/><Relationship Id="rId19" Type="http://schemas.openxmlformats.org/officeDocument/2006/relationships/image" Target="../media/image16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4.bin"/><Relationship Id="rId22" Type="http://schemas.openxmlformats.org/officeDocument/2006/relationships/oleObject" Target="../embeddings/oleObject18.bin"/><Relationship Id="rId27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19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26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35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2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34.wmf"/><Relationship Id="rId26" Type="http://schemas.openxmlformats.org/officeDocument/2006/relationships/image" Target="../media/image38.wmf"/><Relationship Id="rId3" Type="http://schemas.openxmlformats.org/officeDocument/2006/relationships/oleObject" Target="../embeddings/oleObject36.bin"/><Relationship Id="rId21" Type="http://schemas.openxmlformats.org/officeDocument/2006/relationships/oleObject" Target="../embeddings/oleObject45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43.bin"/><Relationship Id="rId25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wmf"/><Relationship Id="rId20" Type="http://schemas.openxmlformats.org/officeDocument/2006/relationships/image" Target="../media/image3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40.bin"/><Relationship Id="rId24" Type="http://schemas.openxmlformats.org/officeDocument/2006/relationships/image" Target="../media/image37.wmf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23" Type="http://schemas.openxmlformats.org/officeDocument/2006/relationships/oleObject" Target="../embeddings/oleObject46.bin"/><Relationship Id="rId28" Type="http://schemas.openxmlformats.org/officeDocument/2006/relationships/image" Target="../media/image39.wmf"/><Relationship Id="rId10" Type="http://schemas.openxmlformats.org/officeDocument/2006/relationships/image" Target="../media/image31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33.wmf"/><Relationship Id="rId22" Type="http://schemas.openxmlformats.org/officeDocument/2006/relationships/image" Target="../media/image36.wmf"/><Relationship Id="rId27" Type="http://schemas.openxmlformats.org/officeDocument/2006/relationships/oleObject" Target="../embeddings/oleObject4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54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50.bin"/><Relationship Id="rId15" Type="http://schemas.openxmlformats.org/officeDocument/2006/relationships/oleObject" Target="../embeddings/oleObject55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52.bin"/><Relationship Id="rId1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image" Target="../media/image50.wmf"/><Relationship Id="rId18" Type="http://schemas.openxmlformats.org/officeDocument/2006/relationships/image" Target="../media/image52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oleObject" Target="../embeddings/oleObject62.bin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png"/><Relationship Id="rId20" Type="http://schemas.openxmlformats.org/officeDocument/2006/relationships/image" Target="../media/image53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image" Target="../media/image51.wmf"/><Relationship Id="rId10" Type="http://schemas.openxmlformats.org/officeDocument/2006/relationships/image" Target="../media/image49.wmf"/><Relationship Id="rId19" Type="http://schemas.openxmlformats.org/officeDocument/2006/relationships/oleObject" Target="../embeddings/oleObject65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60.bin"/><Relationship Id="rId14" Type="http://schemas.openxmlformats.org/officeDocument/2006/relationships/oleObject" Target="../embeddings/oleObject6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oleObject" Target="../embeddings/oleObject71.bin"/><Relationship Id="rId18" Type="http://schemas.openxmlformats.org/officeDocument/2006/relationships/image" Target="../media/image62.wmf"/><Relationship Id="rId26" Type="http://schemas.openxmlformats.org/officeDocument/2006/relationships/oleObject" Target="../embeddings/oleObject78.bin"/><Relationship Id="rId3" Type="http://schemas.openxmlformats.org/officeDocument/2006/relationships/oleObject" Target="../embeddings/oleObject66.bin"/><Relationship Id="rId21" Type="http://schemas.openxmlformats.org/officeDocument/2006/relationships/oleObject" Target="../embeddings/oleObject75.bin"/><Relationship Id="rId7" Type="http://schemas.openxmlformats.org/officeDocument/2006/relationships/oleObject" Target="../embeddings/oleObject68.bin"/><Relationship Id="rId12" Type="http://schemas.openxmlformats.org/officeDocument/2006/relationships/image" Target="../media/image59.wmf"/><Relationship Id="rId17" Type="http://schemas.openxmlformats.org/officeDocument/2006/relationships/oleObject" Target="../embeddings/oleObject73.bin"/><Relationship Id="rId25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1.wmf"/><Relationship Id="rId20" Type="http://schemas.openxmlformats.org/officeDocument/2006/relationships/image" Target="../media/image63.wmf"/><Relationship Id="rId29" Type="http://schemas.openxmlformats.org/officeDocument/2006/relationships/image" Target="../media/image6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70.bin"/><Relationship Id="rId24" Type="http://schemas.openxmlformats.org/officeDocument/2006/relationships/oleObject" Target="../embeddings/oleObject77.bin"/><Relationship Id="rId5" Type="http://schemas.openxmlformats.org/officeDocument/2006/relationships/oleObject" Target="../embeddings/oleObject67.bin"/><Relationship Id="rId15" Type="http://schemas.openxmlformats.org/officeDocument/2006/relationships/oleObject" Target="../embeddings/oleObject72.bin"/><Relationship Id="rId23" Type="http://schemas.openxmlformats.org/officeDocument/2006/relationships/oleObject" Target="../embeddings/oleObject76.bin"/><Relationship Id="rId28" Type="http://schemas.openxmlformats.org/officeDocument/2006/relationships/oleObject" Target="../embeddings/oleObject79.bin"/><Relationship Id="rId10" Type="http://schemas.openxmlformats.org/officeDocument/2006/relationships/image" Target="../media/image58.emf"/><Relationship Id="rId19" Type="http://schemas.openxmlformats.org/officeDocument/2006/relationships/oleObject" Target="../embeddings/oleObject74.bin"/><Relationship Id="rId4" Type="http://schemas.openxmlformats.org/officeDocument/2006/relationships/image" Target="../media/image55.emf"/><Relationship Id="rId9" Type="http://schemas.openxmlformats.org/officeDocument/2006/relationships/oleObject" Target="../embeddings/oleObject69.bin"/><Relationship Id="rId14" Type="http://schemas.openxmlformats.org/officeDocument/2006/relationships/image" Target="../media/image60.wmf"/><Relationship Id="rId22" Type="http://schemas.openxmlformats.org/officeDocument/2006/relationships/image" Target="../media/image64.wmf"/><Relationship Id="rId27" Type="http://schemas.openxmlformats.org/officeDocument/2006/relationships/image" Target="../media/image6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en-US" altLang="zh-CN" smtClean="0">
                <a:latin typeface="黑体" panose="02010609060101010101" pitchFamily="49" charset="-122"/>
                <a:ea typeface="黑体" panose="02010609060101010101" pitchFamily="49" charset="-122"/>
              </a:rPr>
              <a:t>7-6  </a:t>
            </a:r>
            <a:r>
              <a:rPr lang="zh-CN"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安培环路定理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1841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 b="1">
              <a:latin typeface="Times New Roman" panose="02020603050405020304" pitchFamily="18" charset="0"/>
            </a:endParaRP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2124075" y="1700213"/>
          <a:ext cx="2073275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3" name="公式" r:id="rId3" imgW="889000" imgH="228600" progId="Equation.3">
                  <p:embed/>
                </p:oleObj>
              </mc:Choice>
              <mc:Fallback>
                <p:oleObj name="公式" r:id="rId3" imgW="8890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700213"/>
                        <a:ext cx="2073275" cy="617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/>
          <p:nvPr/>
        </p:nvGrpSpPr>
        <p:grpSpPr bwMode="auto">
          <a:xfrm>
            <a:off x="0" y="3141663"/>
            <a:ext cx="8229600" cy="1260475"/>
            <a:chOff x="113" y="1842"/>
            <a:chExt cx="5184" cy="794"/>
          </a:xfrm>
        </p:grpSpPr>
        <p:sp>
          <p:nvSpPr>
            <p:cNvPr id="8230" name="Text Box 5"/>
            <p:cNvSpPr txBox="1">
              <a:spLocks noChangeArrowheads="1"/>
            </p:cNvSpPr>
            <p:nvPr/>
          </p:nvSpPr>
          <p:spPr bwMode="auto">
            <a:xfrm>
              <a:off x="113" y="1842"/>
              <a:ext cx="5184" cy="7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           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问（</a:t>
              </a:r>
              <a:r>
                <a:rPr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1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）</a:t>
              </a:r>
              <a:r>
                <a:rPr lang="zh-CN" altLang="en-US" sz="3200" b="1">
                  <a:latin typeface="Times New Roman" panose="02020603050405020304" pitchFamily="18" charset="0"/>
                </a:rPr>
                <a:t>  是否与回路 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Times New Roman" panose="02020603050405020304" pitchFamily="18" charset="0"/>
                </a:rPr>
                <a:t>    外电流有关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？</a:t>
              </a:r>
            </a:p>
          </p:txBody>
        </p:sp>
        <p:graphicFrame>
          <p:nvGraphicFramePr>
            <p:cNvPr id="8206" name="Object 6"/>
            <p:cNvGraphicFramePr>
              <a:graphicFrameLocks noChangeAspect="1"/>
            </p:cNvGraphicFramePr>
            <p:nvPr/>
          </p:nvGraphicFramePr>
          <p:xfrm>
            <a:off x="3198" y="1933"/>
            <a:ext cx="220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4" name="Equation" r:id="rId5" imgW="190500" imgH="228600" progId="Equation.3">
                    <p:embed/>
                  </p:oleObj>
                </mc:Choice>
                <mc:Fallback>
                  <p:oleObj name="Equation" r:id="rId5" imgW="190500" imgH="2286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8" y="1933"/>
                          <a:ext cx="220" cy="2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7" name="Object 7"/>
            <p:cNvGraphicFramePr>
              <a:graphicFrameLocks noChangeAspect="1"/>
            </p:cNvGraphicFramePr>
            <p:nvPr/>
          </p:nvGraphicFramePr>
          <p:xfrm>
            <a:off x="1674" y="1896"/>
            <a:ext cx="253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5" name="Equation" r:id="rId7" imgW="215900" imgH="266065" progId="Equation.3">
                    <p:embed/>
                  </p:oleObj>
                </mc:Choice>
                <mc:Fallback>
                  <p:oleObj name="Equation" r:id="rId7" imgW="215900" imgH="266065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4" y="1896"/>
                          <a:ext cx="253" cy="3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10" name="Group 8"/>
          <p:cNvGrpSpPr/>
          <p:nvPr/>
        </p:nvGrpSpPr>
        <p:grpSpPr bwMode="auto">
          <a:xfrm>
            <a:off x="5508625" y="1052513"/>
            <a:ext cx="3024188" cy="3014662"/>
            <a:chOff x="3470" y="663"/>
            <a:chExt cx="1905" cy="1899"/>
          </a:xfrm>
        </p:grpSpPr>
        <p:sp>
          <p:nvSpPr>
            <p:cNvPr id="8216" name="Rectangle 9"/>
            <p:cNvSpPr>
              <a:spLocks noChangeArrowheads="1"/>
            </p:cNvSpPr>
            <p:nvPr/>
          </p:nvSpPr>
          <p:spPr bwMode="auto">
            <a:xfrm>
              <a:off x="3470" y="663"/>
              <a:ext cx="1905" cy="18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7" name="Oval 10"/>
            <p:cNvSpPr>
              <a:spLocks noChangeArrowheads="1"/>
            </p:cNvSpPr>
            <p:nvPr/>
          </p:nvSpPr>
          <p:spPr bwMode="auto">
            <a:xfrm>
              <a:off x="3886" y="1152"/>
              <a:ext cx="1030" cy="660"/>
            </a:xfrm>
            <a:prstGeom prst="ellipse">
              <a:avLst/>
            </a:prstGeom>
            <a:noFill/>
            <a:ln w="38100">
              <a:solidFill>
                <a:srgbClr val="3333CC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8" name="Freeform 11"/>
            <p:cNvSpPr/>
            <p:nvPr/>
          </p:nvSpPr>
          <p:spPr bwMode="auto">
            <a:xfrm>
              <a:off x="3763" y="838"/>
              <a:ext cx="605" cy="813"/>
            </a:xfrm>
            <a:custGeom>
              <a:avLst/>
              <a:gdLst>
                <a:gd name="T0" fmla="*/ 0 w 936"/>
                <a:gd name="T1" fmla="*/ 786 h 822"/>
                <a:gd name="T2" fmla="*/ 3 w 936"/>
                <a:gd name="T3" fmla="*/ 559 h 822"/>
                <a:gd name="T4" fmla="*/ 15 w 936"/>
                <a:gd name="T5" fmla="*/ 316 h 822"/>
                <a:gd name="T6" fmla="*/ 30 w 936"/>
                <a:gd name="T7" fmla="*/ 146 h 822"/>
                <a:gd name="T8" fmla="*/ 65 w 936"/>
                <a:gd name="T9" fmla="*/ 31 h 822"/>
                <a:gd name="T10" fmla="*/ 107 w 936"/>
                <a:gd name="T11" fmla="*/ 20 h 822"/>
                <a:gd name="T12" fmla="*/ 137 w 936"/>
                <a:gd name="T13" fmla="*/ 146 h 822"/>
                <a:gd name="T14" fmla="*/ 160 w 936"/>
                <a:gd name="T15" fmla="*/ 531 h 822"/>
                <a:gd name="T16" fmla="*/ 160 w 936"/>
                <a:gd name="T17" fmla="*/ 574 h 8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36"/>
                <a:gd name="T28" fmla="*/ 0 h 822"/>
                <a:gd name="T29" fmla="*/ 936 w 936"/>
                <a:gd name="T30" fmla="*/ 822 h 8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36" h="822">
                  <a:moveTo>
                    <a:pt x="0" y="822"/>
                  </a:moveTo>
                  <a:cubicBezTo>
                    <a:pt x="3" y="782"/>
                    <a:pt x="2" y="665"/>
                    <a:pt x="16" y="583"/>
                  </a:cubicBezTo>
                  <a:cubicBezTo>
                    <a:pt x="30" y="501"/>
                    <a:pt x="61" y="403"/>
                    <a:pt x="87" y="332"/>
                  </a:cubicBezTo>
                  <a:cubicBezTo>
                    <a:pt x="113" y="261"/>
                    <a:pt x="127" y="204"/>
                    <a:pt x="174" y="154"/>
                  </a:cubicBezTo>
                  <a:cubicBezTo>
                    <a:pt x="221" y="104"/>
                    <a:pt x="296" y="53"/>
                    <a:pt x="368" y="31"/>
                  </a:cubicBezTo>
                  <a:cubicBezTo>
                    <a:pt x="440" y="9"/>
                    <a:pt x="540" y="0"/>
                    <a:pt x="609" y="20"/>
                  </a:cubicBezTo>
                  <a:cubicBezTo>
                    <a:pt x="678" y="40"/>
                    <a:pt x="733" y="64"/>
                    <a:pt x="784" y="154"/>
                  </a:cubicBezTo>
                  <a:cubicBezTo>
                    <a:pt x="834" y="243"/>
                    <a:pt x="892" y="480"/>
                    <a:pt x="914" y="555"/>
                  </a:cubicBezTo>
                  <a:cubicBezTo>
                    <a:pt x="936" y="629"/>
                    <a:pt x="914" y="592"/>
                    <a:pt x="914" y="599"/>
                  </a:cubicBezTo>
                </a:path>
              </a:pathLst>
            </a:custGeom>
            <a:noFill/>
            <a:ln w="38100">
              <a:solidFill>
                <a:srgbClr val="CC00CC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9" name="Line 12"/>
            <p:cNvSpPr>
              <a:spLocks noChangeShapeType="1"/>
            </p:cNvSpPr>
            <p:nvPr/>
          </p:nvSpPr>
          <p:spPr bwMode="auto">
            <a:xfrm>
              <a:off x="4422" y="1806"/>
              <a:ext cx="0" cy="529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0" name="Line 13"/>
            <p:cNvSpPr>
              <a:spLocks noChangeShapeType="1"/>
            </p:cNvSpPr>
            <p:nvPr/>
          </p:nvSpPr>
          <p:spPr bwMode="auto">
            <a:xfrm>
              <a:off x="3763" y="1613"/>
              <a:ext cx="0" cy="397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triangl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1" name="Line 14"/>
            <p:cNvSpPr>
              <a:spLocks noChangeShapeType="1"/>
            </p:cNvSpPr>
            <p:nvPr/>
          </p:nvSpPr>
          <p:spPr bwMode="auto">
            <a:xfrm>
              <a:off x="4422" y="2341"/>
              <a:ext cx="0" cy="221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" name="Freeform 15"/>
            <p:cNvSpPr/>
            <p:nvPr/>
          </p:nvSpPr>
          <p:spPr bwMode="auto">
            <a:xfrm>
              <a:off x="4745" y="755"/>
              <a:ext cx="138" cy="793"/>
            </a:xfrm>
            <a:custGeom>
              <a:avLst/>
              <a:gdLst>
                <a:gd name="T0" fmla="*/ 46 w 200"/>
                <a:gd name="T1" fmla="*/ 0 h 864"/>
                <a:gd name="T2" fmla="*/ 24 w 200"/>
                <a:gd name="T3" fmla="*/ 68 h 864"/>
                <a:gd name="T4" fmla="*/ 13 w 200"/>
                <a:gd name="T5" fmla="*/ 137 h 864"/>
                <a:gd name="T6" fmla="*/ 2 w 200"/>
                <a:gd name="T7" fmla="*/ 272 h 864"/>
                <a:gd name="T8" fmla="*/ 2 w 200"/>
                <a:gd name="T9" fmla="*/ 374 h 864"/>
                <a:gd name="T10" fmla="*/ 13 w 200"/>
                <a:gd name="T11" fmla="*/ 613 h 8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0"/>
                <a:gd name="T19" fmla="*/ 0 h 864"/>
                <a:gd name="T20" fmla="*/ 200 w 200"/>
                <a:gd name="T21" fmla="*/ 864 h 8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0" h="864">
                  <a:moveTo>
                    <a:pt x="200" y="0"/>
                  </a:moveTo>
                  <a:cubicBezTo>
                    <a:pt x="164" y="32"/>
                    <a:pt x="128" y="64"/>
                    <a:pt x="104" y="96"/>
                  </a:cubicBezTo>
                  <a:cubicBezTo>
                    <a:pt x="80" y="128"/>
                    <a:pt x="72" y="144"/>
                    <a:pt x="56" y="192"/>
                  </a:cubicBezTo>
                  <a:cubicBezTo>
                    <a:pt x="40" y="240"/>
                    <a:pt x="16" y="328"/>
                    <a:pt x="8" y="384"/>
                  </a:cubicBezTo>
                  <a:cubicBezTo>
                    <a:pt x="0" y="440"/>
                    <a:pt x="0" y="448"/>
                    <a:pt x="8" y="528"/>
                  </a:cubicBezTo>
                  <a:cubicBezTo>
                    <a:pt x="16" y="608"/>
                    <a:pt x="48" y="808"/>
                    <a:pt x="56" y="864"/>
                  </a:cubicBezTo>
                </a:path>
              </a:pathLst>
            </a:custGeom>
            <a:noFill/>
            <a:ln w="38100">
              <a:solidFill>
                <a:srgbClr val="CC00CC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Freeform 16"/>
            <p:cNvSpPr/>
            <p:nvPr/>
          </p:nvSpPr>
          <p:spPr bwMode="auto">
            <a:xfrm>
              <a:off x="4784" y="1724"/>
              <a:ext cx="38" cy="397"/>
            </a:xfrm>
            <a:custGeom>
              <a:avLst/>
              <a:gdLst>
                <a:gd name="T0" fmla="*/ 0 w 56"/>
                <a:gd name="T1" fmla="*/ 0 h 432"/>
                <a:gd name="T2" fmla="*/ 10 w 56"/>
                <a:gd name="T3" fmla="*/ 240 h 432"/>
                <a:gd name="T4" fmla="*/ 10 w 56"/>
                <a:gd name="T5" fmla="*/ 308 h 432"/>
                <a:gd name="T6" fmla="*/ 0 60000 65536"/>
                <a:gd name="T7" fmla="*/ 0 60000 65536"/>
                <a:gd name="T8" fmla="*/ 0 60000 65536"/>
                <a:gd name="T9" fmla="*/ 0 w 56"/>
                <a:gd name="T10" fmla="*/ 0 h 432"/>
                <a:gd name="T11" fmla="*/ 56 w 56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6" h="432">
                  <a:moveTo>
                    <a:pt x="0" y="0"/>
                  </a:moveTo>
                  <a:cubicBezTo>
                    <a:pt x="20" y="132"/>
                    <a:pt x="40" y="264"/>
                    <a:pt x="48" y="336"/>
                  </a:cubicBezTo>
                  <a:cubicBezTo>
                    <a:pt x="56" y="408"/>
                    <a:pt x="48" y="416"/>
                    <a:pt x="48" y="432"/>
                  </a:cubicBezTo>
                </a:path>
              </a:pathLst>
            </a:custGeom>
            <a:noFill/>
            <a:ln w="38100">
              <a:solidFill>
                <a:srgbClr val="CC00CC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Line 17"/>
            <p:cNvSpPr>
              <a:spLocks noChangeShapeType="1"/>
            </p:cNvSpPr>
            <p:nvPr/>
          </p:nvSpPr>
          <p:spPr bwMode="auto">
            <a:xfrm>
              <a:off x="4816" y="2121"/>
              <a:ext cx="0" cy="220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5" name="Freeform 18"/>
            <p:cNvSpPr/>
            <p:nvPr/>
          </p:nvSpPr>
          <p:spPr bwMode="auto">
            <a:xfrm>
              <a:off x="5033" y="887"/>
              <a:ext cx="116" cy="1190"/>
            </a:xfrm>
            <a:custGeom>
              <a:avLst/>
              <a:gdLst>
                <a:gd name="T0" fmla="*/ 52 w 152"/>
                <a:gd name="T1" fmla="*/ 0 h 1204"/>
                <a:gd name="T2" fmla="*/ 22 w 152"/>
                <a:gd name="T3" fmla="*/ 212 h 1204"/>
                <a:gd name="T4" fmla="*/ 8 w 152"/>
                <a:gd name="T5" fmla="*/ 457 h 1204"/>
                <a:gd name="T6" fmla="*/ 0 w 152"/>
                <a:gd name="T7" fmla="*/ 778 h 1204"/>
                <a:gd name="T8" fmla="*/ 7 w 152"/>
                <a:gd name="T9" fmla="*/ 1063 h 1204"/>
                <a:gd name="T10" fmla="*/ 22 w 152"/>
                <a:gd name="T11" fmla="*/ 1148 h 12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"/>
                <a:gd name="T19" fmla="*/ 0 h 1204"/>
                <a:gd name="T20" fmla="*/ 152 w 152"/>
                <a:gd name="T21" fmla="*/ 1204 h 120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" h="1204">
                  <a:moveTo>
                    <a:pt x="152" y="0"/>
                  </a:moveTo>
                  <a:cubicBezTo>
                    <a:pt x="116" y="78"/>
                    <a:pt x="86" y="143"/>
                    <a:pt x="65" y="223"/>
                  </a:cubicBezTo>
                  <a:cubicBezTo>
                    <a:pt x="44" y="303"/>
                    <a:pt x="35" y="380"/>
                    <a:pt x="24" y="478"/>
                  </a:cubicBezTo>
                  <a:cubicBezTo>
                    <a:pt x="13" y="576"/>
                    <a:pt x="0" y="708"/>
                    <a:pt x="0" y="814"/>
                  </a:cubicBezTo>
                  <a:cubicBezTo>
                    <a:pt x="0" y="920"/>
                    <a:pt x="10" y="1050"/>
                    <a:pt x="21" y="1115"/>
                  </a:cubicBezTo>
                  <a:cubicBezTo>
                    <a:pt x="32" y="1180"/>
                    <a:pt x="58" y="1189"/>
                    <a:pt x="65" y="1204"/>
                  </a:cubicBezTo>
                </a:path>
              </a:pathLst>
            </a:custGeom>
            <a:noFill/>
            <a:ln w="38100">
              <a:solidFill>
                <a:srgbClr val="CC00CC"/>
              </a:solidFill>
              <a:round/>
              <a:headEnd type="triangl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6" name="Line 19"/>
            <p:cNvSpPr>
              <a:spLocks noChangeShapeType="1"/>
            </p:cNvSpPr>
            <p:nvPr/>
          </p:nvSpPr>
          <p:spPr bwMode="auto">
            <a:xfrm>
              <a:off x="5082" y="2077"/>
              <a:ext cx="100" cy="176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7" name="Line 20"/>
            <p:cNvSpPr>
              <a:spLocks noChangeShapeType="1"/>
            </p:cNvSpPr>
            <p:nvPr/>
          </p:nvSpPr>
          <p:spPr bwMode="auto">
            <a:xfrm flipV="1">
              <a:off x="5149" y="755"/>
              <a:ext cx="66" cy="132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8" name="Line 21"/>
            <p:cNvSpPr>
              <a:spLocks noChangeShapeType="1"/>
            </p:cNvSpPr>
            <p:nvPr/>
          </p:nvSpPr>
          <p:spPr bwMode="auto">
            <a:xfrm flipV="1">
              <a:off x="4883" y="710"/>
              <a:ext cx="100" cy="45"/>
            </a:xfrm>
            <a:prstGeom prst="line">
              <a:avLst/>
            </a:prstGeom>
            <a:noFill/>
            <a:ln w="38100">
              <a:solidFill>
                <a:srgbClr val="CC00CC"/>
              </a:solidFill>
              <a:prstDash val="sysDot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29" name="Line 22"/>
            <p:cNvSpPr>
              <a:spLocks noChangeShapeType="1"/>
            </p:cNvSpPr>
            <p:nvPr/>
          </p:nvSpPr>
          <p:spPr bwMode="auto">
            <a:xfrm>
              <a:off x="4271" y="1802"/>
              <a:ext cx="115" cy="1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8200" name="Object 23"/>
            <p:cNvGraphicFramePr>
              <a:graphicFrameLocks noChangeAspect="1"/>
            </p:cNvGraphicFramePr>
            <p:nvPr/>
          </p:nvGraphicFramePr>
          <p:xfrm>
            <a:off x="5045" y="1043"/>
            <a:ext cx="190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6" name="公式" r:id="rId9" imgW="152400" imgH="228600" progId="Equation.3">
                    <p:embed/>
                  </p:oleObj>
                </mc:Choice>
                <mc:Fallback>
                  <p:oleObj name="公式" r:id="rId9" imgW="15240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5" y="1043"/>
                          <a:ext cx="190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1" name="Object 24"/>
            <p:cNvGraphicFramePr>
              <a:graphicFrameLocks noChangeAspect="1"/>
            </p:cNvGraphicFramePr>
            <p:nvPr/>
          </p:nvGraphicFramePr>
          <p:xfrm>
            <a:off x="4752" y="948"/>
            <a:ext cx="217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7" name="公式" r:id="rId11" imgW="165100" imgH="215900" progId="Equation.3">
                    <p:embed/>
                  </p:oleObj>
                </mc:Choice>
                <mc:Fallback>
                  <p:oleObj name="公式" r:id="rId11" imgW="165100" imgH="2159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" y="948"/>
                          <a:ext cx="217" cy="3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2" name="Object 25"/>
            <p:cNvGraphicFramePr>
              <a:graphicFrameLocks noChangeAspect="1"/>
            </p:cNvGraphicFramePr>
            <p:nvPr/>
          </p:nvGraphicFramePr>
          <p:xfrm>
            <a:off x="3763" y="1518"/>
            <a:ext cx="186" cy="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8" name="公式" r:id="rId13" imgW="139700" imgH="215900" progId="Equation.3">
                    <p:embed/>
                  </p:oleObj>
                </mc:Choice>
                <mc:Fallback>
                  <p:oleObj name="公式" r:id="rId13" imgW="139700" imgH="2159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3" y="1518"/>
                          <a:ext cx="186" cy="3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3" name="Object 26"/>
            <p:cNvGraphicFramePr>
              <a:graphicFrameLocks noChangeAspect="1"/>
            </p:cNvGraphicFramePr>
            <p:nvPr/>
          </p:nvGraphicFramePr>
          <p:xfrm>
            <a:off x="4406" y="1598"/>
            <a:ext cx="113" cy="1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9" name="公式" r:id="rId15" imgW="139700" imgH="165100" progId="Equation.3">
                    <p:embed/>
                  </p:oleObj>
                </mc:Choice>
                <mc:Fallback>
                  <p:oleObj name="公式" r:id="rId15" imgW="139700" imgH="1651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6" y="1598"/>
                          <a:ext cx="113" cy="1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4" name="Object 27"/>
            <p:cNvGraphicFramePr>
              <a:graphicFrameLocks noChangeAspect="1"/>
            </p:cNvGraphicFramePr>
            <p:nvPr/>
          </p:nvGraphicFramePr>
          <p:xfrm>
            <a:off x="4166" y="1138"/>
            <a:ext cx="186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0" name="公式" r:id="rId17" imgW="139700" imgH="215900" progId="Equation.3">
                    <p:embed/>
                  </p:oleObj>
                </mc:Choice>
                <mc:Fallback>
                  <p:oleObj name="公式" r:id="rId17" imgW="139700" imgH="2159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66" y="1138"/>
                          <a:ext cx="186" cy="3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5" name="Object 28"/>
            <p:cNvGraphicFramePr>
              <a:graphicFrameLocks noChangeAspect="1"/>
            </p:cNvGraphicFramePr>
            <p:nvPr/>
          </p:nvGraphicFramePr>
          <p:xfrm>
            <a:off x="4190" y="1874"/>
            <a:ext cx="187" cy="3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1" name="公式" r:id="rId19" imgW="139700" imgH="215900" progId="Equation.3">
                    <p:embed/>
                  </p:oleObj>
                </mc:Choice>
                <mc:Fallback>
                  <p:oleObj name="公式" r:id="rId19" imgW="139700" imgH="2159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0" y="1874"/>
                          <a:ext cx="187" cy="3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3341" name="Object 29"/>
          <p:cNvGraphicFramePr>
            <a:graphicFrameLocks noChangeAspect="1"/>
          </p:cNvGraphicFramePr>
          <p:nvPr/>
        </p:nvGraphicFramePr>
        <p:xfrm>
          <a:off x="1331913" y="981075"/>
          <a:ext cx="293370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2" name="公式" r:id="rId20" imgW="1358265" imgH="292100" progId="Equation.3">
                  <p:embed/>
                </p:oleObj>
              </mc:Choice>
              <mc:Fallback>
                <p:oleObj name="公式" r:id="rId20" imgW="1358265" imgH="2921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981075"/>
                        <a:ext cx="2933700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30"/>
          <p:cNvGrpSpPr/>
          <p:nvPr/>
        </p:nvGrpSpPr>
        <p:grpSpPr bwMode="auto">
          <a:xfrm>
            <a:off x="395288" y="4508500"/>
            <a:ext cx="8183562" cy="1260475"/>
            <a:chOff x="295" y="2659"/>
            <a:chExt cx="5155" cy="794"/>
          </a:xfrm>
        </p:grpSpPr>
        <p:sp>
          <p:nvSpPr>
            <p:cNvPr id="8215" name="Text Box 31"/>
            <p:cNvSpPr txBox="1">
              <a:spLocks noChangeArrowheads="1"/>
            </p:cNvSpPr>
            <p:nvPr/>
          </p:nvSpPr>
          <p:spPr bwMode="auto">
            <a:xfrm>
              <a:off x="295" y="2659"/>
              <a:ext cx="5155" cy="7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    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（</a:t>
              </a:r>
              <a:r>
                <a:rPr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）</a:t>
              </a:r>
              <a:r>
                <a:rPr lang="zh-CN" altLang="en-US" sz="3200" b="1">
                  <a:latin typeface="Times New Roman" panose="02020603050405020304" pitchFamily="18" charset="0"/>
                </a:rPr>
                <a:t>若                  </a:t>
              </a:r>
              <a:r>
                <a:rPr lang="en-US" altLang="zh-CN" sz="3200" b="1">
                  <a:latin typeface="Times New Roman" panose="02020603050405020304" pitchFamily="18" charset="0"/>
                </a:rPr>
                <a:t>,</a:t>
              </a:r>
              <a:r>
                <a:rPr lang="zh-CN" altLang="en-US" sz="3200" b="1">
                  <a:latin typeface="Times New Roman" panose="02020603050405020304" pitchFamily="18" charset="0"/>
                </a:rPr>
                <a:t>是否回路    上各处 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Times New Roman" panose="02020603050405020304" pitchFamily="18" charset="0"/>
                </a:rPr>
                <a:t>            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？</a:t>
              </a:r>
              <a:r>
                <a:rPr lang="zh-CN" altLang="en-US" sz="3200" b="1">
                  <a:latin typeface="Times New Roman" panose="02020603050405020304" pitchFamily="18" charset="0"/>
                </a:rPr>
                <a:t>是否回路     内无电流穿过</a:t>
              </a:r>
              <a:r>
                <a:rPr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？</a:t>
              </a:r>
            </a:p>
          </p:txBody>
        </p:sp>
        <p:graphicFrame>
          <p:nvGraphicFramePr>
            <p:cNvPr id="8196" name="Object 32"/>
            <p:cNvGraphicFramePr>
              <a:graphicFrameLocks noChangeAspect="1"/>
            </p:cNvGraphicFramePr>
            <p:nvPr/>
          </p:nvGraphicFramePr>
          <p:xfrm>
            <a:off x="431" y="3103"/>
            <a:ext cx="588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3" name="Equation" r:id="rId22" imgW="584200" imgH="279400" progId="Equation.3">
                    <p:embed/>
                  </p:oleObj>
                </mc:Choice>
                <mc:Fallback>
                  <p:oleObj name="Equation" r:id="rId22" imgW="584200" imgH="27940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" y="3103"/>
                          <a:ext cx="588" cy="2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Object 33"/>
            <p:cNvGraphicFramePr>
              <a:graphicFrameLocks noChangeAspect="1"/>
            </p:cNvGraphicFramePr>
            <p:nvPr/>
          </p:nvGraphicFramePr>
          <p:xfrm>
            <a:off x="3878" y="2750"/>
            <a:ext cx="231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4" name="Equation" r:id="rId24" imgW="190500" imgH="228600" progId="Equation.3">
                    <p:embed/>
                  </p:oleObj>
                </mc:Choice>
                <mc:Fallback>
                  <p:oleObj name="Equation" r:id="rId24" imgW="190500" imgH="2286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8" y="2750"/>
                          <a:ext cx="231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8" name="Object 34"/>
            <p:cNvGraphicFramePr>
              <a:graphicFrameLocks noChangeAspect="1"/>
            </p:cNvGraphicFramePr>
            <p:nvPr/>
          </p:nvGraphicFramePr>
          <p:xfrm>
            <a:off x="1651" y="2667"/>
            <a:ext cx="1048" cy="4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5" name="公式" r:id="rId25" imgW="711200" imgH="292100" progId="Equation.3">
                    <p:embed/>
                  </p:oleObj>
                </mc:Choice>
                <mc:Fallback>
                  <p:oleObj name="公式" r:id="rId25" imgW="711200" imgH="2921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1" y="2667"/>
                          <a:ext cx="1048" cy="4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9" name="Object 35"/>
            <p:cNvGraphicFramePr>
              <a:graphicFrameLocks noChangeAspect="1"/>
            </p:cNvGraphicFramePr>
            <p:nvPr/>
          </p:nvGraphicFramePr>
          <p:xfrm>
            <a:off x="2422" y="3113"/>
            <a:ext cx="231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6" name="Equation" r:id="rId27" imgW="190500" imgH="228600" progId="Equation.3">
                    <p:embed/>
                  </p:oleObj>
                </mc:Choice>
                <mc:Fallback>
                  <p:oleObj name="Equation" r:id="rId27" imgW="19050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2" y="3113"/>
                          <a:ext cx="231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12" name="Group 36"/>
          <p:cNvGrpSpPr/>
          <p:nvPr/>
        </p:nvGrpSpPr>
        <p:grpSpPr bwMode="auto">
          <a:xfrm>
            <a:off x="250825" y="2205038"/>
            <a:ext cx="1600200" cy="914400"/>
            <a:chOff x="567" y="663"/>
            <a:chExt cx="1008" cy="576"/>
          </a:xfrm>
        </p:grpSpPr>
        <p:sp>
          <p:nvSpPr>
            <p:cNvPr id="13349" name="AutoShape 37"/>
            <p:cNvSpPr>
              <a:spLocks noChangeArrowheads="1"/>
            </p:cNvSpPr>
            <p:nvPr/>
          </p:nvSpPr>
          <p:spPr bwMode="auto">
            <a:xfrm>
              <a:off x="567" y="663"/>
              <a:ext cx="1008" cy="57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3350" name="Text Box 38"/>
            <p:cNvSpPr txBox="1">
              <a:spLocks noChangeArrowheads="1"/>
            </p:cNvSpPr>
            <p:nvPr/>
          </p:nvSpPr>
          <p:spPr bwMode="auto">
            <a:xfrm>
              <a:off x="613" y="754"/>
              <a:ext cx="952" cy="37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kumimoji="1"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讨  论</a:t>
              </a: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1" name="Group 9"/>
          <p:cNvGrpSpPr/>
          <p:nvPr/>
        </p:nvGrpSpPr>
        <p:grpSpPr bwMode="auto">
          <a:xfrm>
            <a:off x="1071563" y="0"/>
            <a:ext cx="1600200" cy="914400"/>
            <a:chOff x="567" y="663"/>
            <a:chExt cx="1008" cy="576"/>
          </a:xfrm>
        </p:grpSpPr>
        <p:sp>
          <p:nvSpPr>
            <p:cNvPr id="14346" name="AutoShape 10"/>
            <p:cNvSpPr>
              <a:spLocks noChangeArrowheads="1"/>
            </p:cNvSpPr>
            <p:nvPr/>
          </p:nvSpPr>
          <p:spPr bwMode="auto">
            <a:xfrm>
              <a:off x="567" y="663"/>
              <a:ext cx="1008" cy="57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613" y="754"/>
              <a:ext cx="952" cy="37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kumimoji="1"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说明</a:t>
              </a:r>
            </a:p>
          </p:txBody>
        </p:sp>
      </p:grpSp>
      <p:graphicFrame>
        <p:nvGraphicFramePr>
          <p:cNvPr id="9218" name="Object 18"/>
          <p:cNvGraphicFramePr>
            <a:graphicFrameLocks noGrp="1" noChangeAspect="1"/>
          </p:cNvGraphicFramePr>
          <p:nvPr>
            <p:ph/>
          </p:nvPr>
        </p:nvGraphicFramePr>
        <p:xfrm>
          <a:off x="2484438" y="908050"/>
          <a:ext cx="2879725" cy="126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4" imgW="1066800" imgH="469900" progId="Equation.3">
                  <p:embed/>
                </p:oleObj>
              </mc:Choice>
              <mc:Fallback>
                <p:oleObj name="Equation" r:id="rId4" imgW="1066800" imgH="4699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908050"/>
                        <a:ext cx="2879725" cy="1268413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chemeClr val="accent1"/>
                          </a:gs>
                          <a:gs pos="50000">
                            <a:srgbClr val="FFFFFF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2" name="Group 27"/>
          <p:cNvGrpSpPr/>
          <p:nvPr/>
        </p:nvGrpSpPr>
        <p:grpSpPr bwMode="auto">
          <a:xfrm>
            <a:off x="468313" y="2397125"/>
            <a:ext cx="8424862" cy="527050"/>
            <a:chOff x="295" y="1510"/>
            <a:chExt cx="5307" cy="332"/>
          </a:xfrm>
        </p:grpSpPr>
        <p:sp>
          <p:nvSpPr>
            <p:cNvPr id="9226" name="Rectangle 21"/>
            <p:cNvSpPr>
              <a:spLocks noChangeArrowheads="1"/>
            </p:cNvSpPr>
            <p:nvPr/>
          </p:nvSpPr>
          <p:spPr bwMode="auto">
            <a:xfrm>
              <a:off x="295" y="1510"/>
              <a:ext cx="5307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>
                  <a:latin typeface="宋体" panose="02010600030101010101" pitchFamily="2" charset="-122"/>
                </a:rPr>
                <a:t>1</a:t>
              </a:r>
              <a:r>
                <a:rPr kumimoji="1" lang="zh-CN" altLang="en-US" sz="2800" b="1">
                  <a:latin typeface="宋体" panose="02010600030101010101" pitchFamily="2" charset="-122"/>
                </a:rPr>
                <a:t>、 是闭合回路</a:t>
              </a:r>
              <a:r>
                <a:rPr kumimoji="1" lang="zh-CN" altLang="en-US" sz="2800" b="1">
                  <a:solidFill>
                    <a:srgbClr val="FF3300"/>
                  </a:solidFill>
                  <a:latin typeface="宋体" panose="02010600030101010101" pitchFamily="2" charset="-122"/>
                </a:rPr>
                <a:t>内外所有</a:t>
              </a:r>
              <a:r>
                <a:rPr kumimoji="1" lang="zh-CN" altLang="en-US" sz="2800" b="1">
                  <a:latin typeface="宋体" panose="02010600030101010101" pitchFamily="2" charset="-122"/>
                </a:rPr>
                <a:t>电流产生的总磁感应强度</a:t>
              </a:r>
              <a:r>
                <a:rPr kumimoji="1" lang="en-US" altLang="zh-CN" sz="2800" b="1">
                  <a:latin typeface="宋体" panose="02010600030101010101" pitchFamily="2" charset="-122"/>
                </a:rPr>
                <a:t>.</a:t>
              </a:r>
              <a:endParaRPr kumimoji="1" lang="zh-CN" altLang="en-US" sz="2800" b="1">
                <a:latin typeface="宋体" panose="02010600030101010101" pitchFamily="2" charset="-122"/>
              </a:endParaRPr>
            </a:p>
          </p:txBody>
        </p:sp>
        <p:graphicFrame>
          <p:nvGraphicFramePr>
            <p:cNvPr id="9220" name="Object 22"/>
            <p:cNvGraphicFramePr>
              <a:graphicFrameLocks noChangeAspect="1"/>
            </p:cNvGraphicFramePr>
            <p:nvPr/>
          </p:nvGraphicFramePr>
          <p:xfrm>
            <a:off x="612" y="1525"/>
            <a:ext cx="228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7" name="公式" r:id="rId6" imgW="4876800" imgH="6096000" progId="Equation.3">
                    <p:embed/>
                  </p:oleObj>
                </mc:Choice>
                <mc:Fallback>
                  <p:oleObj name="公式" r:id="rId6" imgW="4876800" imgH="60960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2" y="1525"/>
                          <a:ext cx="228" cy="3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223" name="Group 26"/>
          <p:cNvGrpSpPr/>
          <p:nvPr/>
        </p:nvGrpSpPr>
        <p:grpSpPr bwMode="auto">
          <a:xfrm>
            <a:off x="468313" y="3068638"/>
            <a:ext cx="8353425" cy="1095375"/>
            <a:chOff x="340" y="1993"/>
            <a:chExt cx="5262" cy="690"/>
          </a:xfrm>
        </p:grpSpPr>
        <p:sp>
          <p:nvSpPr>
            <p:cNvPr id="2" name="Rectangle 24"/>
            <p:cNvSpPr>
              <a:spLocks noChangeArrowheads="1"/>
            </p:cNvSpPr>
            <p:nvPr/>
          </p:nvSpPr>
          <p:spPr bwMode="auto">
            <a:xfrm>
              <a:off x="340" y="1993"/>
              <a:ext cx="5262" cy="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50000"/>
                </a:spcBef>
              </a:pPr>
              <a:r>
                <a:rPr kumimoji="1" lang="en-US" altLang="zh-CN" sz="2800" b="1">
                  <a:latin typeface="宋体" panose="02010600030101010101" pitchFamily="2" charset="-122"/>
                </a:rPr>
                <a:t>2</a:t>
              </a:r>
              <a:r>
                <a:rPr kumimoji="1" lang="zh-CN" altLang="en-US" sz="2800" b="1">
                  <a:latin typeface="宋体" panose="02010600030101010101" pitchFamily="2" charset="-122"/>
                </a:rPr>
                <a:t>、       （环流）与曲线的形状无关</a:t>
              </a:r>
              <a:r>
                <a:rPr kumimoji="1" lang="en-US" altLang="zh-CN" sz="2800" b="1">
                  <a:latin typeface="宋体" panose="02010600030101010101" pitchFamily="2" charset="-122"/>
                </a:rPr>
                <a:t>,</a:t>
              </a:r>
              <a:r>
                <a:rPr kumimoji="1" lang="zh-CN" altLang="en-US" sz="2800" b="1">
                  <a:latin typeface="宋体" panose="02010600030101010101" pitchFamily="2" charset="-122"/>
                </a:rPr>
                <a:t>与回路外的电流无关，只与包围的电流有关</a:t>
              </a:r>
              <a:r>
                <a:rPr kumimoji="1" lang="en-US" altLang="zh-CN" sz="2800" b="1">
                  <a:latin typeface="宋体" panose="02010600030101010101" pitchFamily="2" charset="-122"/>
                </a:rPr>
                <a:t>.</a:t>
              </a:r>
              <a:endParaRPr kumimoji="1" lang="zh-CN" altLang="en-US" sz="2800" b="1">
                <a:latin typeface="宋体" panose="02010600030101010101" pitchFamily="2" charset="-122"/>
              </a:endParaRPr>
            </a:p>
          </p:txBody>
        </p:sp>
        <p:graphicFrame>
          <p:nvGraphicFramePr>
            <p:cNvPr id="9219" name="Object 25"/>
            <p:cNvGraphicFramePr>
              <a:graphicFrameLocks noChangeAspect="1"/>
            </p:cNvGraphicFramePr>
            <p:nvPr/>
          </p:nvGraphicFramePr>
          <p:xfrm>
            <a:off x="839" y="2024"/>
            <a:ext cx="748" cy="4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8" name="Equation" r:id="rId8" imgW="15443200" imgH="9753600" progId="Equation.3">
                    <p:embed/>
                  </p:oleObj>
                </mc:Choice>
                <mc:Fallback>
                  <p:oleObj name="Equation" r:id="rId8" imgW="15443200" imgH="9753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9" y="2024"/>
                          <a:ext cx="748" cy="4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468313" y="4365625"/>
            <a:ext cx="6792912" cy="9461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en-US" altLang="zh-CN" sz="2800" b="1" dirty="0">
                <a:latin typeface="宋体" panose="02010600030101010101" pitchFamily="2" charset="-122"/>
              </a:rPr>
              <a:t>3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、安培环路定理只适用于闭合稳恒电流，</a:t>
            </a:r>
          </a:p>
          <a:p>
            <a:r>
              <a:rPr kumimoji="1" lang="zh-CN" altLang="en-US" sz="2800" b="1" dirty="0">
                <a:latin typeface="宋体" panose="02010600030101010101" pitchFamily="2" charset="-122"/>
              </a:rPr>
              <a:t>一段载流导线的磁场并不适用</a:t>
            </a:r>
            <a:r>
              <a:rPr kumimoji="1" lang="en-US" altLang="zh-CN" sz="2800" b="1" dirty="0">
                <a:latin typeface="宋体" panose="02010600030101010101" pitchFamily="2" charset="-122"/>
              </a:rPr>
              <a:t>.</a:t>
            </a:r>
            <a:endParaRPr kumimoji="1" lang="zh-CN" altLang="en-US" sz="28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657225" y="5768975"/>
            <a:ext cx="28956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800" b="1">
                <a:solidFill>
                  <a:srgbClr val="CC0000"/>
                </a:solidFill>
                <a:latin typeface="楷体_GB2312" pitchFamily="49" charset="-122"/>
                <a:ea typeface="楷体_GB2312" pitchFamily="49" charset="-122"/>
              </a:rPr>
              <a:t>答案：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(B)</a:t>
            </a:r>
          </a:p>
        </p:txBody>
      </p:sp>
      <p:grpSp>
        <p:nvGrpSpPr>
          <p:cNvPr id="2" name="Group 4"/>
          <p:cNvGrpSpPr/>
          <p:nvPr/>
        </p:nvGrpSpPr>
        <p:grpSpPr bwMode="auto">
          <a:xfrm>
            <a:off x="6319520" y="720408"/>
            <a:ext cx="2384425" cy="1835150"/>
            <a:chOff x="432" y="144"/>
            <a:chExt cx="1920" cy="1440"/>
          </a:xfrm>
        </p:grpSpPr>
        <p:sp>
          <p:nvSpPr>
            <p:cNvPr id="293893" name="Oval 5"/>
            <p:cNvSpPr>
              <a:spLocks noChangeArrowheads="1"/>
            </p:cNvSpPr>
            <p:nvPr/>
          </p:nvSpPr>
          <p:spPr bwMode="auto">
            <a:xfrm>
              <a:off x="432" y="144"/>
              <a:ext cx="1440" cy="1440"/>
            </a:xfrm>
            <a:prstGeom prst="ellipse">
              <a:avLst/>
            </a:prstGeom>
            <a:noFill/>
            <a:ln w="38100">
              <a:solidFill>
                <a:srgbClr val="FF0033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3894" name="Oval 6"/>
            <p:cNvSpPr>
              <a:spLocks noChangeArrowheads="1"/>
            </p:cNvSpPr>
            <p:nvPr/>
          </p:nvSpPr>
          <p:spPr bwMode="auto">
            <a:xfrm>
              <a:off x="720" y="432"/>
              <a:ext cx="912" cy="912"/>
            </a:xfrm>
            <a:prstGeom prst="ellipse">
              <a:avLst/>
            </a:prstGeom>
            <a:noFill/>
            <a:ln w="38100">
              <a:solidFill>
                <a:srgbClr val="000099"/>
              </a:solidFill>
              <a:prstDash val="dash"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3895" name="Line 7"/>
            <p:cNvSpPr>
              <a:spLocks noChangeShapeType="1"/>
            </p:cNvSpPr>
            <p:nvPr/>
          </p:nvSpPr>
          <p:spPr bwMode="auto">
            <a:xfrm flipV="1">
              <a:off x="1872" y="816"/>
              <a:ext cx="0" cy="96"/>
            </a:xfrm>
            <a:prstGeom prst="line">
              <a:avLst/>
            </a:prstGeom>
            <a:noFill/>
            <a:ln w="38100">
              <a:solidFill>
                <a:srgbClr val="FF0033"/>
              </a:solidFill>
              <a:rou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3896" name="Line 8"/>
            <p:cNvSpPr>
              <a:spLocks noChangeShapeType="1"/>
            </p:cNvSpPr>
            <p:nvPr/>
          </p:nvSpPr>
          <p:spPr bwMode="auto">
            <a:xfrm flipV="1">
              <a:off x="1632" y="816"/>
              <a:ext cx="0" cy="144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3897" name="Text Box 9"/>
            <p:cNvSpPr txBox="1">
              <a:spLocks noChangeArrowheads="1"/>
            </p:cNvSpPr>
            <p:nvPr/>
          </p:nvSpPr>
          <p:spPr bwMode="auto">
            <a:xfrm>
              <a:off x="1872" y="672"/>
              <a:ext cx="480" cy="40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 i="1">
                  <a:solidFill>
                    <a:srgbClr val="FF0033"/>
                  </a:solidFill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293898" name="Text Box 10"/>
            <p:cNvSpPr txBox="1">
              <a:spLocks noChangeArrowheads="1"/>
            </p:cNvSpPr>
            <p:nvPr/>
          </p:nvSpPr>
          <p:spPr bwMode="auto">
            <a:xfrm>
              <a:off x="1344" y="672"/>
              <a:ext cx="384" cy="40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 i="1">
                  <a:solidFill>
                    <a:srgbClr val="000099"/>
                  </a:solidFill>
                  <a:latin typeface="Times New Roman" panose="02020603050405020304" pitchFamily="18" charset="0"/>
                </a:rPr>
                <a:t>L</a:t>
              </a:r>
            </a:p>
          </p:txBody>
        </p:sp>
      </p:grp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467544" y="836712"/>
            <a:ext cx="5445125" cy="1373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800" b="1" dirty="0">
                <a:solidFill>
                  <a:srgbClr val="CC0000"/>
                </a:solidFill>
                <a:latin typeface="Times New Roman" panose="02020603050405020304" pitchFamily="18" charset="0"/>
                <a:ea typeface="楷体_GB2312" pitchFamily="49" charset="-122"/>
              </a:rPr>
              <a:t>课堂练习：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如图，在圆形电流所在平面内，选取一个同心圆形闭合回路，则由安培环路定理可知</a:t>
            </a:r>
          </a:p>
        </p:txBody>
      </p:sp>
      <p:grpSp>
        <p:nvGrpSpPr>
          <p:cNvPr id="3" name="Group 25"/>
          <p:cNvGrpSpPr/>
          <p:nvPr/>
        </p:nvGrpSpPr>
        <p:grpSpPr bwMode="auto">
          <a:xfrm>
            <a:off x="522288" y="2393950"/>
            <a:ext cx="7659687" cy="777875"/>
            <a:chOff x="414" y="1508"/>
            <a:chExt cx="4825" cy="490"/>
          </a:xfrm>
        </p:grpSpPr>
        <p:sp>
          <p:nvSpPr>
            <p:cNvPr id="293901" name="Text Box 13"/>
            <p:cNvSpPr txBox="1">
              <a:spLocks noChangeArrowheads="1"/>
            </p:cNvSpPr>
            <p:nvPr/>
          </p:nvSpPr>
          <p:spPr bwMode="auto">
            <a:xfrm>
              <a:off x="414" y="1536"/>
              <a:ext cx="4825" cy="32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(A)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        </a:t>
              </a:r>
              <a:r>
                <a:rPr kumimoji="1" lang="zh-CN" altLang="en-US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　  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,</a:t>
              </a:r>
              <a:r>
                <a:rPr kumimoji="1" lang="zh-CN" altLang="en-US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且环路上任意一点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B=0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</a:p>
          </p:txBody>
        </p:sp>
        <p:graphicFrame>
          <p:nvGraphicFramePr>
            <p:cNvPr id="293902" name="Object 14"/>
            <p:cNvGraphicFramePr>
              <a:graphicFrameLocks noChangeAspect="1"/>
            </p:cNvGraphicFramePr>
            <p:nvPr/>
          </p:nvGraphicFramePr>
          <p:xfrm>
            <a:off x="896" y="1508"/>
            <a:ext cx="1179" cy="4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4" name="公式" r:id="rId3" imgW="698500" imgH="292100" progId="Equation.3">
                    <p:embed/>
                  </p:oleObj>
                </mc:Choice>
                <mc:Fallback>
                  <p:oleObj name="公式" r:id="rId3" imgW="698500" imgH="2921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6" y="1508"/>
                          <a:ext cx="1179" cy="4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26"/>
          <p:cNvGrpSpPr/>
          <p:nvPr/>
        </p:nvGrpSpPr>
        <p:grpSpPr bwMode="auto">
          <a:xfrm>
            <a:off x="566738" y="3203575"/>
            <a:ext cx="7451725" cy="803275"/>
            <a:chOff x="272" y="2217"/>
            <a:chExt cx="4694" cy="506"/>
          </a:xfrm>
        </p:grpSpPr>
        <p:graphicFrame>
          <p:nvGraphicFramePr>
            <p:cNvPr id="293904" name="Object 16"/>
            <p:cNvGraphicFramePr>
              <a:graphicFrameLocks noChangeAspect="1"/>
            </p:cNvGraphicFramePr>
            <p:nvPr/>
          </p:nvGraphicFramePr>
          <p:xfrm>
            <a:off x="725" y="2217"/>
            <a:ext cx="1219" cy="5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5" name="公式" r:id="rId5" imgW="698500" imgH="292100" progId="Equation.3">
                    <p:embed/>
                  </p:oleObj>
                </mc:Choice>
                <mc:Fallback>
                  <p:oleObj name="公式" r:id="rId5" imgW="698500" imgH="2921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" y="2217"/>
                          <a:ext cx="1219" cy="5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3905" name="Text Box 17"/>
            <p:cNvSpPr txBox="1">
              <a:spLocks noChangeArrowheads="1"/>
            </p:cNvSpPr>
            <p:nvPr/>
          </p:nvSpPr>
          <p:spPr bwMode="auto">
            <a:xfrm>
              <a:off x="272" y="2245"/>
              <a:ext cx="4694" cy="32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(B)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            ,</a:t>
              </a:r>
              <a:r>
                <a:rPr kumimoji="1" lang="zh-CN" altLang="en-US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且环路上任意一点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0.</a:t>
              </a:r>
            </a:p>
          </p:txBody>
        </p:sp>
      </p:grpSp>
      <p:grpSp>
        <p:nvGrpSpPr>
          <p:cNvPr id="5" name="Group 27"/>
          <p:cNvGrpSpPr/>
          <p:nvPr/>
        </p:nvGrpSpPr>
        <p:grpSpPr bwMode="auto">
          <a:xfrm>
            <a:off x="611188" y="4059238"/>
            <a:ext cx="7245350" cy="771525"/>
            <a:chOff x="300" y="2585"/>
            <a:chExt cx="4564" cy="486"/>
          </a:xfrm>
        </p:grpSpPr>
        <p:graphicFrame>
          <p:nvGraphicFramePr>
            <p:cNvPr id="293907" name="Object 19"/>
            <p:cNvGraphicFramePr>
              <a:graphicFrameLocks noChangeAspect="1"/>
            </p:cNvGraphicFramePr>
            <p:nvPr/>
          </p:nvGraphicFramePr>
          <p:xfrm>
            <a:off x="754" y="2585"/>
            <a:ext cx="1170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6" name="公式" r:id="rId6" imgW="698500" imgH="292100" progId="Equation.3">
                    <p:embed/>
                  </p:oleObj>
                </mc:Choice>
                <mc:Fallback>
                  <p:oleObj name="公式" r:id="rId6" imgW="698500" imgH="2921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4" y="2585"/>
                          <a:ext cx="1170" cy="4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3908" name="Text Box 20"/>
            <p:cNvSpPr txBox="1">
              <a:spLocks noChangeArrowheads="1"/>
            </p:cNvSpPr>
            <p:nvPr/>
          </p:nvSpPr>
          <p:spPr bwMode="auto">
            <a:xfrm>
              <a:off x="300" y="2585"/>
              <a:ext cx="4564" cy="32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(C)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            </a:t>
              </a:r>
              <a:r>
                <a:rPr kumimoji="1" lang="zh-CN" altLang="en-US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，且环路上任意一点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  <a:sym typeface="Symbol" panose="05050102010706020507" pitchFamily="18" charset="2"/>
                </a:rPr>
                <a:t>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0.</a:t>
              </a:r>
            </a:p>
          </p:txBody>
        </p:sp>
      </p:grpSp>
      <p:grpSp>
        <p:nvGrpSpPr>
          <p:cNvPr id="6" name="Group 28"/>
          <p:cNvGrpSpPr/>
          <p:nvPr/>
        </p:nvGrpSpPr>
        <p:grpSpPr bwMode="auto">
          <a:xfrm>
            <a:off x="476250" y="4959350"/>
            <a:ext cx="8108950" cy="815975"/>
            <a:chOff x="272" y="3330"/>
            <a:chExt cx="5108" cy="514"/>
          </a:xfrm>
        </p:grpSpPr>
        <p:graphicFrame>
          <p:nvGraphicFramePr>
            <p:cNvPr id="293910" name="Object 22"/>
            <p:cNvGraphicFramePr>
              <a:graphicFrameLocks noChangeAspect="1"/>
            </p:cNvGraphicFramePr>
            <p:nvPr/>
          </p:nvGraphicFramePr>
          <p:xfrm>
            <a:off x="754" y="3330"/>
            <a:ext cx="1238" cy="5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7" name="公式" r:id="rId8" imgW="698500" imgH="292100" progId="Equation.3">
                    <p:embed/>
                  </p:oleObj>
                </mc:Choice>
                <mc:Fallback>
                  <p:oleObj name="公式" r:id="rId8" imgW="698500" imgH="2921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4" y="3330"/>
                          <a:ext cx="1238" cy="5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CC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3911" name="Text Box 23"/>
            <p:cNvSpPr txBox="1">
              <a:spLocks noChangeArrowheads="1"/>
            </p:cNvSpPr>
            <p:nvPr/>
          </p:nvSpPr>
          <p:spPr bwMode="auto">
            <a:xfrm>
              <a:off x="272" y="3351"/>
              <a:ext cx="5108" cy="32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(D)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             </a:t>
              </a:r>
              <a:r>
                <a:rPr kumimoji="1" lang="zh-CN" altLang="en-US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，且环路上任意一点</a:t>
              </a:r>
              <a:r>
                <a:rPr kumimoji="1"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B=</a:t>
              </a:r>
              <a:r>
                <a:rPr kumimoji="1" lang="zh-CN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常量</a:t>
              </a:r>
              <a:r>
                <a:rPr kumimoji="1" lang="en-US" altLang="zh-CN" sz="2800" b="1">
                  <a:solidFill>
                    <a:srgbClr val="00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"/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042988" y="2060575"/>
          <a:ext cx="209391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7" name="公式" r:id="rId4" imgW="927100" imgH="317500" progId="Equation.3">
                  <p:embed/>
                </p:oleObj>
              </mc:Choice>
              <mc:Fallback>
                <p:oleObj name="公式" r:id="rId4" imgW="927100" imgH="317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060575"/>
                        <a:ext cx="2093912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46" name="Group 3"/>
          <p:cNvGrpSpPr/>
          <p:nvPr/>
        </p:nvGrpSpPr>
        <p:grpSpPr bwMode="auto">
          <a:xfrm>
            <a:off x="1403350" y="1125538"/>
            <a:ext cx="6484938" cy="579437"/>
            <a:chOff x="774" y="174"/>
            <a:chExt cx="4085" cy="365"/>
          </a:xfrm>
        </p:grpSpPr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774" y="174"/>
              <a:ext cx="1038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kumimoji="1" lang="zh-CN" altLang="en-US" sz="32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静电场</a:t>
              </a: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3599" y="174"/>
              <a:ext cx="126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kumimoji="1" lang="zh-CN" altLang="en-US" sz="3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稳恒磁场</a:t>
              </a:r>
            </a:p>
          </p:txBody>
        </p:sp>
      </p:grp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5219700" y="1989138"/>
          <a:ext cx="310197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8" name="公式" r:id="rId6" imgW="35763200" imgH="11785600" progId="Equation.3">
                  <p:embed/>
                </p:oleObj>
              </mc:Choice>
              <mc:Fallback>
                <p:oleObj name="公式" r:id="rId6" imgW="35763200" imgH="11785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1989138"/>
                        <a:ext cx="3101975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hlink"/>
                                </a:gs>
                                <a:gs pos="100000">
                                  <a:schemeClr val="hlink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7"/>
          <p:cNvGraphicFramePr>
            <a:graphicFrameLocks noChangeAspect="1"/>
          </p:cNvGraphicFramePr>
          <p:nvPr/>
        </p:nvGraphicFramePr>
        <p:xfrm>
          <a:off x="900113" y="3860800"/>
          <a:ext cx="2868612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9" name="Equation" r:id="rId8" imgW="37388800" imgH="14224000" progId="Equation.3">
                  <p:embed/>
                </p:oleObj>
              </mc:Choice>
              <mc:Fallback>
                <p:oleObj name="Equation" r:id="rId8" imgW="37388800" imgH="1422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860800"/>
                        <a:ext cx="2868612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5076825" y="2924175"/>
            <a:ext cx="3232150" cy="895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磁场没有保守性，它是</a:t>
            </a:r>
          </a:p>
          <a:p>
            <a:pPr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非保守场，或无势场</a:t>
            </a:r>
          </a:p>
        </p:txBody>
      </p:sp>
      <p:sp>
        <p:nvSpPr>
          <p:cNvPr id="10248" name="Text Box 9"/>
          <p:cNvSpPr txBox="1">
            <a:spLocks noChangeArrowheads="1"/>
          </p:cNvSpPr>
          <p:nvPr/>
        </p:nvSpPr>
        <p:spPr bwMode="auto">
          <a:xfrm>
            <a:off x="611188" y="2852738"/>
            <a:ext cx="2927350" cy="895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电场有保守性，它是</a:t>
            </a:r>
          </a:p>
          <a:p>
            <a:pPr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保守场，或有势场</a:t>
            </a: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565150" y="4951413"/>
            <a:ext cx="3413125" cy="1296987"/>
          </a:xfrm>
          <a:prstGeom prst="rect">
            <a:avLst/>
          </a:prstGeom>
          <a:noFill/>
          <a:ln w="38100" cap="rnd">
            <a:noFill/>
            <a:miter lim="800000"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电力线起于正电荷、</a:t>
            </a:r>
          </a:p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止于负电荷。</a:t>
            </a:r>
          </a:p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静电场是有源场 </a:t>
            </a:r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5805488" y="4933950"/>
            <a:ext cx="2012950" cy="1296988"/>
          </a:xfrm>
          <a:prstGeom prst="rect">
            <a:avLst/>
          </a:prstGeom>
          <a:noFill/>
          <a:ln w="38100" cap="rnd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磁力线闭合、</a:t>
            </a:r>
          </a:p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无自由磁荷</a:t>
            </a:r>
          </a:p>
          <a:p>
            <a:pPr algn="ctr">
              <a:lnSpc>
                <a:spcPct val="110000"/>
              </a:lnSpc>
            </a:pPr>
            <a:r>
              <a:rPr kumimoji="1" lang="zh-CN" altLang="en-US" sz="2400" b="1">
                <a:latin typeface="Times New Roman" panose="02020603050405020304" pitchFamily="18" charset="0"/>
              </a:rPr>
              <a:t>磁场是无源场</a:t>
            </a: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>
            <a:off x="323850" y="1916113"/>
            <a:ext cx="8512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Line 14"/>
          <p:cNvSpPr>
            <a:spLocks noChangeShapeType="1"/>
          </p:cNvSpPr>
          <p:nvPr/>
        </p:nvSpPr>
        <p:spPr bwMode="auto">
          <a:xfrm>
            <a:off x="323850" y="2924175"/>
            <a:ext cx="8512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3" name="Line 15"/>
          <p:cNvSpPr>
            <a:spLocks noChangeShapeType="1"/>
          </p:cNvSpPr>
          <p:nvPr/>
        </p:nvSpPr>
        <p:spPr bwMode="auto">
          <a:xfrm>
            <a:off x="269875" y="3913188"/>
            <a:ext cx="8512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Line 16"/>
          <p:cNvSpPr>
            <a:spLocks noChangeShapeType="1"/>
          </p:cNvSpPr>
          <p:nvPr/>
        </p:nvSpPr>
        <p:spPr bwMode="auto">
          <a:xfrm>
            <a:off x="323850" y="5013325"/>
            <a:ext cx="8512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Line 17"/>
          <p:cNvSpPr>
            <a:spLocks noChangeShapeType="1"/>
          </p:cNvSpPr>
          <p:nvPr/>
        </p:nvSpPr>
        <p:spPr bwMode="auto">
          <a:xfrm flipH="1">
            <a:off x="4419600" y="908050"/>
            <a:ext cx="7938" cy="5949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0256" name="Group 21"/>
          <p:cNvGrpSpPr/>
          <p:nvPr/>
        </p:nvGrpSpPr>
        <p:grpSpPr bwMode="auto">
          <a:xfrm>
            <a:off x="1071563" y="0"/>
            <a:ext cx="1600200" cy="914400"/>
            <a:chOff x="567" y="663"/>
            <a:chExt cx="1008" cy="576"/>
          </a:xfrm>
        </p:grpSpPr>
        <p:sp>
          <p:nvSpPr>
            <p:cNvPr id="22550" name="AutoShape 22"/>
            <p:cNvSpPr>
              <a:spLocks noChangeArrowheads="1"/>
            </p:cNvSpPr>
            <p:nvPr/>
          </p:nvSpPr>
          <p:spPr bwMode="auto">
            <a:xfrm>
              <a:off x="567" y="663"/>
              <a:ext cx="1008" cy="57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2551" name="Text Box 23"/>
            <p:cNvSpPr txBox="1">
              <a:spLocks noChangeArrowheads="1"/>
            </p:cNvSpPr>
            <p:nvPr/>
          </p:nvSpPr>
          <p:spPr bwMode="auto">
            <a:xfrm>
              <a:off x="613" y="754"/>
              <a:ext cx="952" cy="37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kumimoji="1"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比较</a:t>
              </a:r>
            </a:p>
          </p:txBody>
        </p:sp>
      </p:grpSp>
      <p:graphicFrame>
        <p:nvGraphicFramePr>
          <p:cNvPr id="10245" name="Object 22"/>
          <p:cNvGraphicFramePr>
            <a:graphicFrameLocks noChangeAspect="1"/>
          </p:cNvGraphicFramePr>
          <p:nvPr/>
        </p:nvGraphicFramePr>
        <p:xfrm>
          <a:off x="5321300" y="4000500"/>
          <a:ext cx="2679700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0" name="Equation" r:id="rId10" imgW="812165" imgH="266700" progId="Equation.3">
                  <p:embed/>
                </p:oleObj>
              </mc:Choice>
              <mc:Fallback>
                <p:oleObj name="Equation" r:id="rId10" imgW="812165" imgH="2667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1300" y="4000500"/>
                        <a:ext cx="2679700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071563" y="214313"/>
            <a:ext cx="5976937" cy="503237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b="1" smtClean="0">
                <a:solidFill>
                  <a:schemeClr val="bg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安培环路定理的应用</a:t>
            </a:r>
          </a:p>
        </p:txBody>
      </p:sp>
      <p:graphicFrame>
        <p:nvGraphicFramePr>
          <p:cNvPr id="24582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3059113" y="908050"/>
          <a:ext cx="3067050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公式" r:id="rId3" imgW="39827200" imgH="10566400" progId="Equation.3">
                  <p:embed/>
                </p:oleObj>
              </mc:Choice>
              <mc:Fallback>
                <p:oleObj name="公式" r:id="rId3" imgW="39827200" imgH="1056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908050"/>
                        <a:ext cx="3067050" cy="814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Text Box 3"/>
          <p:cNvSpPr txBox="1">
            <a:spLocks noChangeArrowheads="1"/>
          </p:cNvSpPr>
          <p:nvPr/>
        </p:nvSpPr>
        <p:spPr bwMode="auto">
          <a:xfrm>
            <a:off x="879475" y="1111250"/>
            <a:ext cx="184150" cy="641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36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11274" name="Text Box 5"/>
          <p:cNvSpPr txBox="1">
            <a:spLocks noChangeArrowheads="1"/>
          </p:cNvSpPr>
          <p:nvPr/>
        </p:nvSpPr>
        <p:spPr bwMode="auto">
          <a:xfrm>
            <a:off x="1455738" y="1327150"/>
            <a:ext cx="184150" cy="641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endParaRPr kumimoji="1" lang="zh-CN" altLang="zh-CN" sz="3600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124075" y="1844675"/>
            <a:ext cx="5222875" cy="5191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宋体" panose="02010600030101010101" pitchFamily="2" charset="-122"/>
              </a:rPr>
              <a:t>求解</a:t>
            </a:r>
            <a:r>
              <a:rPr kumimoji="1"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对称电流</a:t>
            </a:r>
            <a:r>
              <a:rPr kumimoji="1" lang="zh-CN" altLang="en-US" sz="2800" b="1">
                <a:latin typeface="宋体" panose="02010600030101010101" pitchFamily="2" charset="-122"/>
              </a:rPr>
              <a:t>激发的磁场分布</a:t>
            </a:r>
            <a:endParaRPr kumimoji="1" lang="zh-CN" altLang="en-US" sz="2800" b="1">
              <a:solidFill>
                <a:schemeClr val="tx2"/>
              </a:solidFill>
              <a:latin typeface="宋体" panose="02010600030101010101" pitchFamily="2" charset="-122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68313" y="2924175"/>
            <a:ext cx="4876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/>
            <a:r>
              <a:rPr kumimoji="1" lang="en-US" altLang="zh-CN" sz="2400" b="1">
                <a:solidFill>
                  <a:srgbClr val="000066"/>
                </a:solidFill>
                <a:latin typeface="宋体" panose="02010600030101010101" pitchFamily="2" charset="-122"/>
              </a:rPr>
              <a:t>(1)</a:t>
            </a:r>
            <a:r>
              <a:rPr kumimoji="1" lang="zh-CN" altLang="en-US" sz="2400" b="1">
                <a:solidFill>
                  <a:srgbClr val="000066"/>
                </a:solidFill>
                <a:latin typeface="宋体" panose="02010600030101010101" pitchFamily="2" charset="-122"/>
              </a:rPr>
              <a:t>分析磁场的对称性；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468313" y="4508500"/>
            <a:ext cx="79248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35000"/>
              </a:lnSpc>
            </a:pPr>
            <a:r>
              <a:rPr kumimoji="1" lang="en-US" altLang="zh-CN" sz="2400" b="1">
                <a:solidFill>
                  <a:srgbClr val="000066"/>
                </a:solidFill>
                <a:latin typeface="宋体" panose="02010600030101010101" pitchFamily="2" charset="-122"/>
              </a:rPr>
              <a:t>(3)</a:t>
            </a:r>
            <a:r>
              <a:rPr kumimoji="1" lang="zh-CN" altLang="en-US" sz="2400" b="1">
                <a:solidFill>
                  <a:srgbClr val="000066"/>
                </a:solidFill>
                <a:latin typeface="宋体" panose="02010600030101010101" pitchFamily="2" charset="-122"/>
              </a:rPr>
              <a:t>求出环路积分；</a:t>
            </a:r>
          </a:p>
        </p:txBody>
      </p:sp>
      <p:grpSp>
        <p:nvGrpSpPr>
          <p:cNvPr id="2" name="Group 11"/>
          <p:cNvGrpSpPr/>
          <p:nvPr/>
        </p:nvGrpSpPr>
        <p:grpSpPr bwMode="auto">
          <a:xfrm>
            <a:off x="457200" y="5229225"/>
            <a:ext cx="7924800" cy="1028700"/>
            <a:chOff x="336" y="2448"/>
            <a:chExt cx="4992" cy="648"/>
          </a:xfrm>
        </p:grpSpPr>
        <p:sp>
          <p:nvSpPr>
            <p:cNvPr id="11282" name="Rectangle 12"/>
            <p:cNvSpPr>
              <a:spLocks noChangeArrowheads="1"/>
            </p:cNvSpPr>
            <p:nvPr/>
          </p:nvSpPr>
          <p:spPr bwMode="auto">
            <a:xfrm>
              <a:off x="336" y="2448"/>
              <a:ext cx="4992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>
                <a:lnSpc>
                  <a:spcPct val="135000"/>
                </a:lnSpc>
              </a:pPr>
              <a:r>
                <a:rPr kumimoji="1" lang="en-US" altLang="zh-CN" sz="2400" b="1">
                  <a:solidFill>
                    <a:srgbClr val="000066"/>
                  </a:solidFill>
                  <a:latin typeface="宋体" panose="02010600030101010101" pitchFamily="2" charset="-122"/>
                </a:rPr>
                <a:t>(4)</a:t>
              </a:r>
              <a:r>
                <a:rPr kumimoji="1" lang="zh-CN" altLang="en-US" sz="2400" b="1">
                  <a:solidFill>
                    <a:srgbClr val="000066"/>
                  </a:solidFill>
                  <a:latin typeface="宋体" panose="02010600030101010101" pitchFamily="2" charset="-122"/>
                </a:rPr>
                <a:t>用右手螺旋定则确定所选定的回路包围电流的正负，最后由磁场的安培环路定理求出磁感应强度   的大小</a:t>
              </a:r>
              <a:r>
                <a:rPr kumimoji="1" lang="en-US" altLang="zh-CN" sz="2400" b="1">
                  <a:solidFill>
                    <a:srgbClr val="000066"/>
                  </a:solidFill>
                  <a:latin typeface="宋体" panose="02010600030101010101" pitchFamily="2" charset="-122"/>
                </a:rPr>
                <a:t>.</a:t>
              </a:r>
              <a:endParaRPr kumimoji="1" lang="zh-CN" altLang="en-US" sz="2400" b="1">
                <a:solidFill>
                  <a:srgbClr val="000066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1271" name="Object 13"/>
            <p:cNvGraphicFramePr>
              <a:graphicFrameLocks noChangeAspect="1"/>
            </p:cNvGraphicFramePr>
            <p:nvPr/>
          </p:nvGraphicFramePr>
          <p:xfrm>
            <a:off x="4080" y="2808"/>
            <a:ext cx="216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7" name="Equation" r:id="rId5" imgW="4876800" imgH="6502400" progId="Equation.3">
                    <p:embed/>
                  </p:oleObj>
                </mc:Choice>
                <mc:Fallback>
                  <p:oleObj name="Equation" r:id="rId5" imgW="4876800" imgH="65024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0" y="2808"/>
                          <a:ext cx="216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33400" y="2346325"/>
            <a:ext cx="13747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kumimoji="1" lang="zh-CN" altLang="en-US" sz="2800" b="1">
                <a:solidFill>
                  <a:srgbClr val="FF3300"/>
                </a:solidFill>
                <a:latin typeface="宋体" panose="02010600030101010101" pitchFamily="2" charset="-122"/>
              </a:rPr>
              <a:t>步骤：</a:t>
            </a:r>
          </a:p>
        </p:txBody>
      </p:sp>
      <p:grpSp>
        <p:nvGrpSpPr>
          <p:cNvPr id="3" name="Group 15"/>
          <p:cNvGrpSpPr/>
          <p:nvPr/>
        </p:nvGrpSpPr>
        <p:grpSpPr bwMode="auto">
          <a:xfrm>
            <a:off x="457200" y="3489325"/>
            <a:ext cx="7391400" cy="993775"/>
            <a:chOff x="336" y="1392"/>
            <a:chExt cx="4656" cy="626"/>
          </a:xfrm>
        </p:grpSpPr>
        <p:sp>
          <p:nvSpPr>
            <p:cNvPr id="11281" name="Rectangle 16"/>
            <p:cNvSpPr>
              <a:spLocks noChangeArrowheads="1"/>
            </p:cNvSpPr>
            <p:nvPr/>
          </p:nvSpPr>
          <p:spPr bwMode="auto">
            <a:xfrm>
              <a:off x="336" y="1392"/>
              <a:ext cx="4656" cy="6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kumimoji="1" lang="en-US" altLang="zh-CN" sz="2400" b="1">
                  <a:solidFill>
                    <a:srgbClr val="000066"/>
                  </a:solidFill>
                  <a:latin typeface="宋体" panose="02010600030101010101" pitchFamily="2" charset="-122"/>
                </a:rPr>
                <a:t>(2)</a:t>
              </a:r>
              <a:r>
                <a:rPr kumimoji="1" lang="zh-CN" altLang="en-US" sz="2400" b="1">
                  <a:solidFill>
                    <a:srgbClr val="000066"/>
                  </a:solidFill>
                  <a:latin typeface="宋体" panose="02010600030101010101" pitchFamily="2" charset="-122"/>
                </a:rPr>
                <a:t>过场点选择适当的路径，使得  沿此环路的积分易于计算：   的量值恒定，  与   的夹角处处相等；</a:t>
              </a:r>
            </a:p>
          </p:txBody>
        </p:sp>
        <p:graphicFrame>
          <p:nvGraphicFramePr>
            <p:cNvPr id="11267" name="Object 17"/>
            <p:cNvGraphicFramePr>
              <a:graphicFrameLocks noChangeAspect="1"/>
            </p:cNvGraphicFramePr>
            <p:nvPr/>
          </p:nvGraphicFramePr>
          <p:xfrm>
            <a:off x="3184" y="1424"/>
            <a:ext cx="204" cy="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8" name="公式" r:id="rId7" imgW="4876800" imgH="6096000" progId="Equation.3">
                    <p:embed/>
                  </p:oleObj>
                </mc:Choice>
                <mc:Fallback>
                  <p:oleObj name="公式" r:id="rId7" imgW="4876800" imgH="60960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84" y="1424"/>
                          <a:ext cx="204" cy="2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68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3132766"/>
                </p:ext>
              </p:extLst>
            </p:nvPr>
          </p:nvGraphicFramePr>
          <p:xfrm>
            <a:off x="1154" y="1677"/>
            <a:ext cx="273" cy="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9" name="公式" r:id="rId9" imgW="4876800" imgH="6096000" progId="Equation.3">
                    <p:embed/>
                  </p:oleObj>
                </mc:Choice>
                <mc:Fallback>
                  <p:oleObj name="公式" r:id="rId9" imgW="4876800" imgH="60960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4" y="1677"/>
                          <a:ext cx="273" cy="34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69" name="Object 19"/>
            <p:cNvGraphicFramePr>
              <a:graphicFrameLocks noChangeAspect="1"/>
            </p:cNvGraphicFramePr>
            <p:nvPr/>
          </p:nvGraphicFramePr>
          <p:xfrm>
            <a:off x="3049" y="1704"/>
            <a:ext cx="271" cy="2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0" name="公式" r:id="rId11" imgW="6502400" imgH="6502400" progId="Equation.3">
                    <p:embed/>
                  </p:oleObj>
                </mc:Choice>
                <mc:Fallback>
                  <p:oleObj name="公式" r:id="rId11" imgW="6502400" imgH="65024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9" y="1704"/>
                          <a:ext cx="271" cy="2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0" name="Object 20"/>
            <p:cNvGraphicFramePr>
              <a:graphicFrameLocks noChangeAspect="1"/>
            </p:cNvGraphicFramePr>
            <p:nvPr/>
          </p:nvGraphicFramePr>
          <p:xfrm>
            <a:off x="2647" y="1735"/>
            <a:ext cx="180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1" name="公式" r:id="rId13" imgW="4876800" imgH="6096000" progId="Equation.3">
                    <p:embed/>
                  </p:oleObj>
                </mc:Choice>
                <mc:Fallback>
                  <p:oleObj name="公式" r:id="rId13" imgW="4876800" imgH="60960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7" y="1735"/>
                          <a:ext cx="180" cy="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5" grpId="0" build="p" autoUpdateAnimBg="0"/>
      <p:bldP spid="24586" grpId="0" build="p" autoUpdateAnimBg="0"/>
      <p:bldP spid="24590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2" descr="XXX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924175"/>
            <a:ext cx="3352800" cy="1398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2295" name="Rectangle 3"/>
          <p:cNvSpPr>
            <a:spLocks noChangeArrowheads="1"/>
          </p:cNvSpPr>
          <p:nvPr/>
        </p:nvSpPr>
        <p:spPr bwMode="auto">
          <a:xfrm>
            <a:off x="500063" y="928688"/>
            <a:ext cx="60960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2800" b="1">
                <a:solidFill>
                  <a:srgbClr val="CC0000"/>
                </a:solidFill>
                <a:latin typeface="Times New Roman" panose="02020603050405020304" pitchFamily="18" charset="0"/>
              </a:rPr>
              <a:t>1  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求载流螺绕环内的磁场</a:t>
            </a:r>
          </a:p>
        </p:txBody>
      </p:sp>
      <p:grpSp>
        <p:nvGrpSpPr>
          <p:cNvPr id="12296" name="Group 22"/>
          <p:cNvGrpSpPr/>
          <p:nvPr/>
        </p:nvGrpSpPr>
        <p:grpSpPr bwMode="auto">
          <a:xfrm>
            <a:off x="755650" y="1484313"/>
            <a:ext cx="7777163" cy="1189037"/>
            <a:chOff x="476" y="935"/>
            <a:chExt cx="4899" cy="749"/>
          </a:xfrm>
        </p:grpSpPr>
        <p:sp>
          <p:nvSpPr>
            <p:cNvPr id="12309" name="Text Box 5"/>
            <p:cNvSpPr txBox="1">
              <a:spLocks noChangeArrowheads="1"/>
            </p:cNvSpPr>
            <p:nvPr/>
          </p:nvSpPr>
          <p:spPr bwMode="auto">
            <a:xfrm>
              <a:off x="476" y="935"/>
              <a:ext cx="4899" cy="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解  （</a:t>
              </a: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1</a:t>
              </a:r>
              <a:r>
                <a:rPr lang="zh-CN" altLang="en-US" sz="2800" b="1">
                  <a:solidFill>
                    <a:srgbClr val="CC0000"/>
                  </a:solidFill>
                  <a:latin typeface="宋体" panose="02010600030101010101" pitchFamily="2" charset="-122"/>
                </a:rPr>
                <a:t>）</a:t>
              </a: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</a:rPr>
                <a:t> </a:t>
              </a: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</a:rPr>
                <a:t>对称性分析</a:t>
              </a: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</a:rPr>
                <a:t>：环内    线为同心圆，环外     为零</a:t>
              </a:r>
              <a:r>
                <a:rPr lang="en-US" altLang="zh-CN" sz="2800" b="1">
                  <a:solidFill>
                    <a:srgbClr val="1C1C1C"/>
                  </a:solidFill>
                  <a:latin typeface="Times New Roman" panose="02020603050405020304" pitchFamily="18" charset="0"/>
                </a:rPr>
                <a:t>.</a:t>
              </a:r>
            </a:p>
          </p:txBody>
        </p:sp>
        <p:graphicFrame>
          <p:nvGraphicFramePr>
            <p:cNvPr id="12292" name="Object 6"/>
            <p:cNvGraphicFramePr>
              <a:graphicFrameLocks noChangeAspect="1"/>
            </p:cNvGraphicFramePr>
            <p:nvPr/>
          </p:nvGraphicFramePr>
          <p:xfrm>
            <a:off x="3424" y="981"/>
            <a:ext cx="26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6" name="公式" r:id="rId4" imgW="152400" imgH="190500" progId="Equation.3">
                    <p:embed/>
                  </p:oleObj>
                </mc:Choice>
                <mc:Fallback>
                  <p:oleObj name="公式" r:id="rId4" imgW="152400" imgH="1905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4" y="981"/>
                          <a:ext cx="266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2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7"/>
            <p:cNvGraphicFramePr>
              <a:graphicFrameLocks noChangeAspect="1"/>
            </p:cNvGraphicFramePr>
            <p:nvPr/>
          </p:nvGraphicFramePr>
          <p:xfrm>
            <a:off x="793" y="1344"/>
            <a:ext cx="26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7" name="公式" r:id="rId6" imgW="152400" imgH="190500" progId="Equation.3">
                    <p:embed/>
                  </p:oleObj>
                </mc:Choice>
                <mc:Fallback>
                  <p:oleObj name="公式" r:id="rId6" imgW="152400" imgH="1905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" y="1344"/>
                          <a:ext cx="266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2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1143000" y="214313"/>
            <a:ext cx="66357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安培环路定理的应用举例</a:t>
            </a:r>
          </a:p>
        </p:txBody>
      </p:sp>
      <p:grpSp>
        <p:nvGrpSpPr>
          <p:cNvPr id="2" name="Group 9"/>
          <p:cNvGrpSpPr/>
          <p:nvPr/>
        </p:nvGrpSpPr>
        <p:grpSpPr bwMode="auto">
          <a:xfrm>
            <a:off x="5364163" y="2420938"/>
            <a:ext cx="3095625" cy="2879725"/>
            <a:chOff x="3424" y="1888"/>
            <a:chExt cx="1950" cy="1814"/>
          </a:xfrm>
        </p:grpSpPr>
        <p:grpSp>
          <p:nvGrpSpPr>
            <p:cNvPr id="3" name="Group 10"/>
            <p:cNvGrpSpPr/>
            <p:nvPr/>
          </p:nvGrpSpPr>
          <p:grpSpPr bwMode="auto">
            <a:xfrm>
              <a:off x="3424" y="1888"/>
              <a:ext cx="1950" cy="1814"/>
              <a:chOff x="3424" y="1888"/>
              <a:chExt cx="1950" cy="1814"/>
            </a:xfrm>
          </p:grpSpPr>
          <p:pic>
            <p:nvPicPr>
              <p:cNvPr id="12304" name="Picture 11" descr="XXX9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424" y="1888"/>
                <a:ext cx="1950" cy="181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</p:pic>
          <p:sp>
            <p:nvSpPr>
              <p:cNvPr id="12305" name="Text Box 12"/>
              <p:cNvSpPr txBox="1">
                <a:spLocks noChangeArrowheads="1"/>
              </p:cNvSpPr>
              <p:nvPr/>
            </p:nvSpPr>
            <p:spPr bwMode="auto">
              <a:xfrm>
                <a:off x="4573" y="2745"/>
                <a:ext cx="181" cy="2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zh-CN" altLang="zh-CN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306" name="Rectangle 13"/>
              <p:cNvSpPr>
                <a:spLocks noChangeArrowheads="1"/>
              </p:cNvSpPr>
              <p:nvPr/>
            </p:nvSpPr>
            <p:spPr bwMode="auto">
              <a:xfrm>
                <a:off x="4531" y="2432"/>
                <a:ext cx="73" cy="1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7" name="Line 14"/>
              <p:cNvSpPr>
                <a:spLocks noChangeShapeType="1"/>
              </p:cNvSpPr>
              <p:nvPr/>
            </p:nvSpPr>
            <p:spPr bwMode="auto">
              <a:xfrm flipV="1">
                <a:off x="4580" y="2435"/>
                <a:ext cx="144" cy="17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none" w="sm" len="lg"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8" name="Line 15"/>
              <p:cNvSpPr>
                <a:spLocks noChangeShapeType="1"/>
              </p:cNvSpPr>
              <p:nvPr/>
            </p:nvSpPr>
            <p:spPr bwMode="auto">
              <a:xfrm flipV="1">
                <a:off x="4905" y="2092"/>
                <a:ext cx="156" cy="17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sm" len="lg"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2300" name="AutoShape 16"/>
            <p:cNvSpPr>
              <a:spLocks noChangeArrowheads="1"/>
            </p:cNvSpPr>
            <p:nvPr/>
          </p:nvSpPr>
          <p:spPr bwMode="auto">
            <a:xfrm>
              <a:off x="3651" y="2069"/>
              <a:ext cx="1452" cy="145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9 w 21600"/>
                <a:gd name="T25" fmla="*/ 3169 h 21600"/>
                <a:gd name="T26" fmla="*/ 18431 w 21600"/>
                <a:gd name="T27" fmla="*/ 1843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588" y="10800"/>
                  </a:moveTo>
                  <a:cubicBezTo>
                    <a:pt x="2588" y="15335"/>
                    <a:pt x="6265" y="19012"/>
                    <a:pt x="10800" y="19012"/>
                  </a:cubicBezTo>
                  <a:cubicBezTo>
                    <a:pt x="15335" y="19012"/>
                    <a:pt x="19012" y="15335"/>
                    <a:pt x="19012" y="10800"/>
                  </a:cubicBezTo>
                  <a:cubicBezTo>
                    <a:pt x="19012" y="6265"/>
                    <a:pt x="15335" y="2588"/>
                    <a:pt x="10800" y="2588"/>
                  </a:cubicBezTo>
                  <a:cubicBezTo>
                    <a:pt x="6265" y="2588"/>
                    <a:pt x="2588" y="6265"/>
                    <a:pt x="2588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2301" name="Group 17"/>
            <p:cNvGrpSpPr/>
            <p:nvPr/>
          </p:nvGrpSpPr>
          <p:grpSpPr bwMode="auto">
            <a:xfrm>
              <a:off x="3719" y="2164"/>
              <a:ext cx="1300" cy="1266"/>
              <a:chOff x="3326" y="1920"/>
              <a:chExt cx="1792" cy="1776"/>
            </a:xfrm>
          </p:grpSpPr>
          <p:sp>
            <p:nvSpPr>
              <p:cNvPr id="12302" name="Line 18"/>
              <p:cNvSpPr>
                <a:spLocks noChangeShapeType="1"/>
              </p:cNvSpPr>
              <p:nvPr/>
            </p:nvSpPr>
            <p:spPr bwMode="auto">
              <a:xfrm>
                <a:off x="4224" y="2784"/>
                <a:ext cx="695" cy="57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none" w="sm" len="lg"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3" name="Oval 19"/>
              <p:cNvSpPr>
                <a:spLocks noChangeArrowheads="1"/>
              </p:cNvSpPr>
              <p:nvPr/>
            </p:nvSpPr>
            <p:spPr bwMode="auto">
              <a:xfrm>
                <a:off x="3326" y="1920"/>
                <a:ext cx="1792" cy="1776"/>
              </a:xfrm>
              <a:prstGeom prst="ellips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2291" name="Object 20"/>
              <p:cNvGraphicFramePr>
                <a:graphicFrameLocks noChangeAspect="1"/>
              </p:cNvGraphicFramePr>
              <p:nvPr/>
            </p:nvGraphicFramePr>
            <p:xfrm>
              <a:off x="4128" y="2930"/>
              <a:ext cx="272" cy="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18" name="Equation" r:id="rId8" imgW="215900" imgH="228600" progId="Equation.3">
                      <p:embed/>
                    </p:oleObj>
                  </mc:Choice>
                  <mc:Fallback>
                    <p:oleObj name="Equation" r:id="rId8" imgW="215900" imgH="228600" progId="Equation.3">
                      <p:embed/>
                      <p:pic>
                        <p:nvPicPr>
                          <p:cNvPr id="0" name="Object 20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28" y="2930"/>
                            <a:ext cx="272" cy="2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2290" name="Object 21"/>
            <p:cNvGraphicFramePr>
              <a:graphicFrameLocks noChangeAspect="1"/>
            </p:cNvGraphicFramePr>
            <p:nvPr/>
          </p:nvGraphicFramePr>
          <p:xfrm>
            <a:off x="4377" y="2409"/>
            <a:ext cx="176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9" name="公式" r:id="rId10" imgW="190500" imgH="254000" progId="Equation.3">
                    <p:embed/>
                  </p:oleObj>
                </mc:Choice>
                <mc:Fallback>
                  <p:oleObj name="公式" r:id="rId10" imgW="190500" imgH="254000" progId="Equation.3">
                    <p:embed/>
                    <p:pic>
                      <p:nvPicPr>
                        <p:cNvPr id="0" name="Object 2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7" y="2409"/>
                          <a:ext cx="176" cy="20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611188" y="2636838"/>
          <a:ext cx="35941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name="Equation" r:id="rId3" imgW="1624330" imgH="304800" progId="Equation.3">
                  <p:embed/>
                </p:oleObj>
              </mc:Choice>
              <mc:Fallback>
                <p:oleObj name="Equation" r:id="rId3" imgW="1624330" imgH="304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636838"/>
                        <a:ext cx="3594100" cy="744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476375" y="5084763"/>
          <a:ext cx="187166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7" name="Equation" r:id="rId5" imgW="1548765" imgH="381000" progId="Equation.3">
                  <p:embed/>
                </p:oleObj>
              </mc:Choice>
              <mc:Fallback>
                <p:oleObj name="Equation" r:id="rId5" imgW="1548765" imgH="38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5084763"/>
                        <a:ext cx="1871663" cy="496887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chemeClr val="accent1"/>
                          </a:gs>
                          <a:gs pos="50000">
                            <a:srgbClr val="FFFFFF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619250" y="3284538"/>
          <a:ext cx="165576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name="Equation" r:id="rId7" imgW="660400" imgH="393700" progId="Equation.3">
                  <p:embed/>
                </p:oleObj>
              </mc:Choice>
              <mc:Fallback>
                <p:oleObj name="Equation" r:id="rId7" imgW="6604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284538"/>
                        <a:ext cx="1655763" cy="103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/>
          <p:nvPr/>
        </p:nvGrpSpPr>
        <p:grpSpPr bwMode="auto">
          <a:xfrm>
            <a:off x="1258888" y="4508500"/>
            <a:ext cx="1917700" cy="519113"/>
            <a:chOff x="447" y="2115"/>
            <a:chExt cx="1208" cy="327"/>
          </a:xfrm>
        </p:grpSpPr>
        <p:graphicFrame>
          <p:nvGraphicFramePr>
            <p:cNvPr id="13318" name="Object 6"/>
            <p:cNvGraphicFramePr>
              <a:graphicFrameLocks noChangeAspect="1"/>
            </p:cNvGraphicFramePr>
            <p:nvPr/>
          </p:nvGraphicFramePr>
          <p:xfrm>
            <a:off x="783" y="2176"/>
            <a:ext cx="872" cy="2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49" name="Equation" r:id="rId9" imgW="1040765" imgH="279400" progId="Equation.3">
                    <p:embed/>
                  </p:oleObj>
                </mc:Choice>
                <mc:Fallback>
                  <p:oleObj name="Equation" r:id="rId9" imgW="1040765" imgH="2794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3" y="2176"/>
                          <a:ext cx="872" cy="2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544" name="Text Box 7"/>
            <p:cNvSpPr txBox="1">
              <a:spLocks noChangeArrowheads="1"/>
            </p:cNvSpPr>
            <p:nvPr/>
          </p:nvSpPr>
          <p:spPr bwMode="auto">
            <a:xfrm>
              <a:off x="447" y="2115"/>
              <a:ext cx="576" cy="327"/>
            </a:xfrm>
            <a:prstGeom prst="rect">
              <a:avLst/>
            </a:prstGeom>
            <a:noFill/>
            <a:ln w="28575">
              <a:noFill/>
              <a:prstDash val="dash"/>
              <a:miter lim="800000"/>
              <a:tailEnd type="none" w="sm" len="lg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令</a:t>
              </a:r>
            </a:p>
          </p:txBody>
        </p:sp>
      </p:grp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95288" y="836613"/>
            <a:ext cx="30480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33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3300"/>
                </a:solidFill>
                <a:latin typeface="宋体" panose="02010600030101010101" pitchFamily="2" charset="-122"/>
              </a:rPr>
              <a:t>）选回路</a:t>
            </a:r>
          </a:p>
        </p:txBody>
      </p:sp>
      <p:grpSp>
        <p:nvGrpSpPr>
          <p:cNvPr id="13321" name="Group 235"/>
          <p:cNvGrpSpPr/>
          <p:nvPr/>
        </p:nvGrpSpPr>
        <p:grpSpPr bwMode="auto">
          <a:xfrm>
            <a:off x="827088" y="5734050"/>
            <a:ext cx="6648450" cy="519113"/>
            <a:chOff x="506" y="3521"/>
            <a:chExt cx="4188" cy="327"/>
          </a:xfrm>
        </p:grpSpPr>
        <p:sp>
          <p:nvSpPr>
            <p:cNvPr id="13543" name="Text Box 10"/>
            <p:cNvSpPr txBox="1">
              <a:spLocks noChangeArrowheads="1"/>
            </p:cNvSpPr>
            <p:nvPr/>
          </p:nvSpPr>
          <p:spPr bwMode="auto">
            <a:xfrm>
              <a:off x="506" y="3521"/>
              <a:ext cx="4188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当              时，螺绕环内可视为均匀场 </a:t>
              </a:r>
              <a:r>
                <a:rPr lang="en-US" altLang="zh-CN" sz="2800" b="1">
                  <a:solidFill>
                    <a:srgbClr val="000000"/>
                  </a:solidFill>
                  <a:latin typeface="Times New Roman" panose="02020603050405020304" pitchFamily="18" charset="0"/>
                </a:rPr>
                <a:t>.</a:t>
              </a:r>
            </a:p>
          </p:txBody>
        </p:sp>
        <p:graphicFrame>
          <p:nvGraphicFramePr>
            <p:cNvPr id="13317" name="Object 11"/>
            <p:cNvGraphicFramePr>
              <a:graphicFrameLocks noChangeAspect="1"/>
            </p:cNvGraphicFramePr>
            <p:nvPr/>
          </p:nvGraphicFramePr>
          <p:xfrm>
            <a:off x="748" y="3566"/>
            <a:ext cx="813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0" name="公式" r:id="rId11" imgW="888365" imgH="254000" progId="Equation.3">
                    <p:embed/>
                  </p:oleObj>
                </mc:Choice>
                <mc:Fallback>
                  <p:oleObj name="公式" r:id="rId11" imgW="888365" imgH="2540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8" y="3566"/>
                          <a:ext cx="813" cy="2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2"/>
          <p:cNvGrpSpPr/>
          <p:nvPr/>
        </p:nvGrpSpPr>
        <p:grpSpPr bwMode="auto">
          <a:xfrm>
            <a:off x="5003800" y="836613"/>
            <a:ext cx="3835400" cy="3911600"/>
            <a:chOff x="3120" y="624"/>
            <a:chExt cx="2416" cy="2464"/>
          </a:xfrm>
        </p:grpSpPr>
        <p:sp>
          <p:nvSpPr>
            <p:cNvPr id="13537" name="Oval 13"/>
            <p:cNvSpPr>
              <a:spLocks noChangeArrowheads="1"/>
            </p:cNvSpPr>
            <p:nvPr/>
          </p:nvSpPr>
          <p:spPr bwMode="auto">
            <a:xfrm>
              <a:off x="3211" y="668"/>
              <a:ext cx="2248" cy="2296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538" name="Group 14"/>
            <p:cNvGrpSpPr/>
            <p:nvPr/>
          </p:nvGrpSpPr>
          <p:grpSpPr bwMode="auto">
            <a:xfrm>
              <a:off x="3120" y="624"/>
              <a:ext cx="2416" cy="2464"/>
              <a:chOff x="3121" y="624"/>
              <a:chExt cx="2416" cy="2464"/>
            </a:xfrm>
          </p:grpSpPr>
          <p:sp>
            <p:nvSpPr>
              <p:cNvPr id="13539" name="Oval 15"/>
              <p:cNvSpPr>
                <a:spLocks noChangeArrowheads="1"/>
              </p:cNvSpPr>
              <p:nvPr/>
            </p:nvSpPr>
            <p:spPr bwMode="auto">
              <a:xfrm>
                <a:off x="3404" y="860"/>
                <a:ext cx="1864" cy="1912"/>
              </a:xfrm>
              <a:prstGeom prst="ellipse">
                <a:avLst/>
              </a:prstGeom>
              <a:noFill/>
              <a:ln w="12700">
                <a:solidFill>
                  <a:schemeClr val="tx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40" name="Arc 16"/>
              <p:cNvSpPr/>
              <p:nvPr/>
            </p:nvSpPr>
            <p:spPr bwMode="auto">
              <a:xfrm>
                <a:off x="3461" y="796"/>
                <a:ext cx="954" cy="1009"/>
              </a:xfrm>
              <a:custGeom>
                <a:avLst/>
                <a:gdLst>
                  <a:gd name="T0" fmla="*/ 0 w 17177"/>
                  <a:gd name="T1" fmla="*/ 0 h 18924"/>
                  <a:gd name="T2" fmla="*/ 0 w 17177"/>
                  <a:gd name="T3" fmla="*/ 0 h 18924"/>
                  <a:gd name="T4" fmla="*/ 0 w 17177"/>
                  <a:gd name="T5" fmla="*/ 0 h 18924"/>
                  <a:gd name="T6" fmla="*/ 0 60000 65536"/>
                  <a:gd name="T7" fmla="*/ 0 60000 65536"/>
                  <a:gd name="T8" fmla="*/ 0 60000 65536"/>
                  <a:gd name="T9" fmla="*/ 0 w 17177"/>
                  <a:gd name="T10" fmla="*/ 0 h 18924"/>
                  <a:gd name="T11" fmla="*/ 17177 w 17177"/>
                  <a:gd name="T12" fmla="*/ 18924 h 189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77" h="18924" fill="none" extrusionOk="0">
                    <a:moveTo>
                      <a:pt x="-1" y="5827"/>
                    </a:moveTo>
                    <a:cubicBezTo>
                      <a:pt x="1823" y="3435"/>
                      <a:pt x="4127" y="1450"/>
                      <a:pt x="6763" y="0"/>
                    </a:cubicBezTo>
                  </a:path>
                  <a:path w="17177" h="18924" stroke="0" extrusionOk="0">
                    <a:moveTo>
                      <a:pt x="-1" y="5827"/>
                    </a:moveTo>
                    <a:cubicBezTo>
                      <a:pt x="1823" y="3435"/>
                      <a:pt x="4127" y="1450"/>
                      <a:pt x="6763" y="0"/>
                    </a:cubicBezTo>
                    <a:lnTo>
                      <a:pt x="17177" y="1892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2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41" name="Arc 17"/>
              <p:cNvSpPr/>
              <p:nvPr/>
            </p:nvSpPr>
            <p:spPr bwMode="auto">
              <a:xfrm>
                <a:off x="3517" y="972"/>
                <a:ext cx="802" cy="881"/>
              </a:xfrm>
              <a:custGeom>
                <a:avLst/>
                <a:gdLst>
                  <a:gd name="T0" fmla="*/ 0 w 18999"/>
                  <a:gd name="T1" fmla="*/ 0 h 18885"/>
                  <a:gd name="T2" fmla="*/ 0 w 18999"/>
                  <a:gd name="T3" fmla="*/ 0 h 18885"/>
                  <a:gd name="T4" fmla="*/ 0 w 18999"/>
                  <a:gd name="T5" fmla="*/ 0 h 18885"/>
                  <a:gd name="T6" fmla="*/ 0 60000 65536"/>
                  <a:gd name="T7" fmla="*/ 0 60000 65536"/>
                  <a:gd name="T8" fmla="*/ 0 60000 65536"/>
                  <a:gd name="T9" fmla="*/ 0 w 18999"/>
                  <a:gd name="T10" fmla="*/ 0 h 18885"/>
                  <a:gd name="T11" fmla="*/ 18999 w 18999"/>
                  <a:gd name="T12" fmla="*/ 18885 h 1888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999" h="18885" fill="none" extrusionOk="0">
                    <a:moveTo>
                      <a:pt x="-1" y="8609"/>
                    </a:moveTo>
                    <a:cubicBezTo>
                      <a:pt x="1959" y="4986"/>
                      <a:pt x="4913" y="1999"/>
                      <a:pt x="8514" y="-1"/>
                    </a:cubicBezTo>
                  </a:path>
                  <a:path w="18999" h="18885" stroke="0" extrusionOk="0">
                    <a:moveTo>
                      <a:pt x="-1" y="8609"/>
                    </a:moveTo>
                    <a:cubicBezTo>
                      <a:pt x="1959" y="4986"/>
                      <a:pt x="4913" y="1999"/>
                      <a:pt x="8514" y="-1"/>
                    </a:cubicBezTo>
                    <a:lnTo>
                      <a:pt x="18999" y="18885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2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42" name="Oval 18"/>
              <p:cNvSpPr>
                <a:spLocks noChangeArrowheads="1"/>
              </p:cNvSpPr>
              <p:nvPr/>
            </p:nvSpPr>
            <p:spPr bwMode="auto">
              <a:xfrm>
                <a:off x="3121" y="624"/>
                <a:ext cx="2416" cy="2464"/>
              </a:xfrm>
              <a:prstGeom prst="ellipse">
                <a:avLst/>
              </a:prstGeom>
              <a:noFill/>
              <a:ln w="50800">
                <a:solidFill>
                  <a:srgbClr val="009900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19"/>
          <p:cNvGrpSpPr/>
          <p:nvPr/>
        </p:nvGrpSpPr>
        <p:grpSpPr bwMode="auto">
          <a:xfrm>
            <a:off x="5292725" y="1052513"/>
            <a:ext cx="3268663" cy="3338512"/>
            <a:chOff x="3312" y="761"/>
            <a:chExt cx="2059" cy="2103"/>
          </a:xfrm>
        </p:grpSpPr>
        <p:sp>
          <p:nvSpPr>
            <p:cNvPr id="13533" name="Line 20"/>
            <p:cNvSpPr>
              <a:spLocks noChangeShapeType="1"/>
            </p:cNvSpPr>
            <p:nvPr/>
          </p:nvSpPr>
          <p:spPr bwMode="auto">
            <a:xfrm flipV="1">
              <a:off x="4315" y="1644"/>
              <a:ext cx="1056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534" name="Oval 21"/>
            <p:cNvSpPr>
              <a:spLocks noChangeArrowheads="1"/>
            </p:cNvSpPr>
            <p:nvPr/>
          </p:nvSpPr>
          <p:spPr bwMode="auto">
            <a:xfrm>
              <a:off x="3312" y="768"/>
              <a:ext cx="2048" cy="2096"/>
            </a:xfrm>
            <a:prstGeom prst="ellipse">
              <a:avLst/>
            </a:prstGeom>
            <a:noFill/>
            <a:ln w="38100">
              <a:solidFill>
                <a:srgbClr val="FF0033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535" name="Arc 22"/>
            <p:cNvSpPr/>
            <p:nvPr/>
          </p:nvSpPr>
          <p:spPr bwMode="auto">
            <a:xfrm>
              <a:off x="3566" y="761"/>
              <a:ext cx="1100" cy="1056"/>
            </a:xfrm>
            <a:custGeom>
              <a:avLst/>
              <a:gdLst>
                <a:gd name="T0" fmla="*/ 0 w 22509"/>
                <a:gd name="T1" fmla="*/ 0 h 21600"/>
                <a:gd name="T2" fmla="*/ 0 w 22509"/>
                <a:gd name="T3" fmla="*/ 0 h 21600"/>
                <a:gd name="T4" fmla="*/ 0 w 22509"/>
                <a:gd name="T5" fmla="*/ 0 h 21600"/>
                <a:gd name="T6" fmla="*/ 0 60000 65536"/>
                <a:gd name="T7" fmla="*/ 0 60000 65536"/>
                <a:gd name="T8" fmla="*/ 0 60000 65536"/>
                <a:gd name="T9" fmla="*/ 0 w 22509"/>
                <a:gd name="T10" fmla="*/ 0 h 21600"/>
                <a:gd name="T11" fmla="*/ 22509 w 225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509" h="21600" fill="none" extrusionOk="0">
                  <a:moveTo>
                    <a:pt x="0" y="7350"/>
                  </a:moveTo>
                  <a:cubicBezTo>
                    <a:pt x="4101" y="2678"/>
                    <a:pt x="10016" y="-1"/>
                    <a:pt x="16233" y="0"/>
                  </a:cubicBezTo>
                  <a:cubicBezTo>
                    <a:pt x="18359" y="0"/>
                    <a:pt x="20474" y="314"/>
                    <a:pt x="22509" y="931"/>
                  </a:cubicBezTo>
                </a:path>
                <a:path w="22509" h="21600" stroke="0" extrusionOk="0">
                  <a:moveTo>
                    <a:pt x="0" y="7350"/>
                  </a:moveTo>
                  <a:cubicBezTo>
                    <a:pt x="4101" y="2678"/>
                    <a:pt x="10016" y="-1"/>
                    <a:pt x="16233" y="0"/>
                  </a:cubicBezTo>
                  <a:cubicBezTo>
                    <a:pt x="18359" y="0"/>
                    <a:pt x="20474" y="314"/>
                    <a:pt x="22509" y="931"/>
                  </a:cubicBezTo>
                  <a:lnTo>
                    <a:pt x="16233" y="21600"/>
                  </a:lnTo>
                  <a:close/>
                </a:path>
              </a:pathLst>
            </a:custGeom>
            <a:noFill/>
            <a:ln w="38100" cap="rnd">
              <a:solidFill>
                <a:srgbClr val="0099FF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536" name="Rectangle 23"/>
            <p:cNvSpPr>
              <a:spLocks noChangeArrowheads="1"/>
            </p:cNvSpPr>
            <p:nvPr/>
          </p:nvSpPr>
          <p:spPr bwMode="auto">
            <a:xfrm>
              <a:off x="4593" y="1394"/>
              <a:ext cx="351" cy="480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4400">
                  <a:latin typeface="Times New Roman" panose="02020603050405020304" pitchFamily="18" charset="0"/>
                </a:rPr>
                <a:t>R</a:t>
              </a:r>
            </a:p>
          </p:txBody>
        </p:sp>
      </p:grpSp>
      <p:grpSp>
        <p:nvGrpSpPr>
          <p:cNvPr id="3" name="Group 24"/>
          <p:cNvGrpSpPr/>
          <p:nvPr/>
        </p:nvGrpSpPr>
        <p:grpSpPr bwMode="auto">
          <a:xfrm>
            <a:off x="4775200" y="242888"/>
            <a:ext cx="4413250" cy="4832350"/>
            <a:chOff x="2960" y="240"/>
            <a:chExt cx="2780" cy="3044"/>
          </a:xfrm>
        </p:grpSpPr>
        <p:sp>
          <p:nvSpPr>
            <p:cNvPr id="13333" name="Oval 25"/>
            <p:cNvSpPr>
              <a:spLocks noChangeArrowheads="1"/>
            </p:cNvSpPr>
            <p:nvPr/>
          </p:nvSpPr>
          <p:spPr bwMode="auto">
            <a:xfrm>
              <a:off x="3131" y="604"/>
              <a:ext cx="2416" cy="2464"/>
            </a:xfrm>
            <a:prstGeom prst="ellipse">
              <a:avLst/>
            </a:prstGeom>
            <a:noFill/>
            <a:ln w="50800">
              <a:solidFill>
                <a:srgbClr val="0099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4" name="Oval 26"/>
            <p:cNvSpPr>
              <a:spLocks noChangeArrowheads="1"/>
            </p:cNvSpPr>
            <p:nvPr/>
          </p:nvSpPr>
          <p:spPr bwMode="auto">
            <a:xfrm>
              <a:off x="3515" y="988"/>
              <a:ext cx="1648" cy="1696"/>
            </a:xfrm>
            <a:prstGeom prst="ellipse">
              <a:avLst/>
            </a:prstGeom>
            <a:noFill/>
            <a:ln w="50800">
              <a:solidFill>
                <a:srgbClr val="0099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5" name="Line 27"/>
            <p:cNvSpPr>
              <a:spLocks noChangeShapeType="1"/>
            </p:cNvSpPr>
            <p:nvPr/>
          </p:nvSpPr>
          <p:spPr bwMode="auto">
            <a:xfrm flipH="1">
              <a:off x="3739" y="1836"/>
              <a:ext cx="576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6" name="Line 28"/>
            <p:cNvSpPr>
              <a:spLocks noChangeShapeType="1"/>
            </p:cNvSpPr>
            <p:nvPr/>
          </p:nvSpPr>
          <p:spPr bwMode="auto">
            <a:xfrm>
              <a:off x="4315" y="1836"/>
              <a:ext cx="528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7" name="Rectangle 29"/>
            <p:cNvSpPr>
              <a:spLocks noChangeArrowheads="1"/>
            </p:cNvSpPr>
            <p:nvPr/>
          </p:nvSpPr>
          <p:spPr bwMode="auto">
            <a:xfrm>
              <a:off x="3729" y="1691"/>
              <a:ext cx="292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3600" i="1">
                  <a:latin typeface="Times New Roman" panose="02020603050405020304" pitchFamily="18" charset="0"/>
                </a:rPr>
                <a:t>R</a:t>
              </a:r>
            </a:p>
          </p:txBody>
        </p:sp>
        <p:sp>
          <p:nvSpPr>
            <p:cNvPr id="13338" name="Rectangle 30"/>
            <p:cNvSpPr>
              <a:spLocks noChangeArrowheads="1"/>
            </p:cNvSpPr>
            <p:nvPr/>
          </p:nvSpPr>
          <p:spPr bwMode="auto">
            <a:xfrm>
              <a:off x="3921" y="186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b="1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339" name="Rectangle 31"/>
            <p:cNvSpPr>
              <a:spLocks noChangeArrowheads="1"/>
            </p:cNvSpPr>
            <p:nvPr/>
          </p:nvSpPr>
          <p:spPr bwMode="auto">
            <a:xfrm>
              <a:off x="4113" y="2123"/>
              <a:ext cx="292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3600" i="1">
                  <a:latin typeface="Times New Roman" panose="02020603050405020304" pitchFamily="18" charset="0"/>
                </a:rPr>
                <a:t>R</a:t>
              </a:r>
            </a:p>
          </p:txBody>
        </p:sp>
        <p:sp>
          <p:nvSpPr>
            <p:cNvPr id="13340" name="Rectangle 32"/>
            <p:cNvSpPr>
              <a:spLocks noChangeArrowheads="1"/>
            </p:cNvSpPr>
            <p:nvPr/>
          </p:nvSpPr>
          <p:spPr bwMode="auto">
            <a:xfrm>
              <a:off x="4305" y="2301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b="1">
                  <a:latin typeface="Times New Roman" panose="02020603050405020304" pitchFamily="18" charset="0"/>
                </a:rPr>
                <a:t>2</a:t>
              </a:r>
            </a:p>
          </p:txBody>
        </p:sp>
        <p:grpSp>
          <p:nvGrpSpPr>
            <p:cNvPr id="13341" name="Group 33"/>
            <p:cNvGrpSpPr/>
            <p:nvPr/>
          </p:nvGrpSpPr>
          <p:grpSpPr bwMode="auto">
            <a:xfrm>
              <a:off x="3008" y="1116"/>
              <a:ext cx="188" cy="404"/>
              <a:chOff x="3007" y="876"/>
              <a:chExt cx="188" cy="404"/>
            </a:xfrm>
          </p:grpSpPr>
          <p:sp>
            <p:nvSpPr>
              <p:cNvPr id="13531" name="Oval 34"/>
              <p:cNvSpPr>
                <a:spLocks noChangeArrowheads="1"/>
              </p:cNvSpPr>
              <p:nvPr/>
            </p:nvSpPr>
            <p:spPr bwMode="auto">
              <a:xfrm>
                <a:off x="3021" y="10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32" name="Rectangle 35"/>
              <p:cNvSpPr>
                <a:spLocks noChangeArrowheads="1"/>
              </p:cNvSpPr>
              <p:nvPr/>
            </p:nvSpPr>
            <p:spPr bwMode="auto">
              <a:xfrm>
                <a:off x="3007" y="87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42" name="Group 36"/>
            <p:cNvGrpSpPr/>
            <p:nvPr/>
          </p:nvGrpSpPr>
          <p:grpSpPr bwMode="auto">
            <a:xfrm>
              <a:off x="3104" y="912"/>
              <a:ext cx="188" cy="404"/>
              <a:chOff x="3103" y="672"/>
              <a:chExt cx="188" cy="404"/>
            </a:xfrm>
          </p:grpSpPr>
          <p:sp>
            <p:nvSpPr>
              <p:cNvPr id="13529" name="Oval 37"/>
              <p:cNvSpPr>
                <a:spLocks noChangeArrowheads="1"/>
              </p:cNvSpPr>
              <p:nvPr/>
            </p:nvSpPr>
            <p:spPr bwMode="auto">
              <a:xfrm>
                <a:off x="3117" y="88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30" name="Rectangle 38"/>
              <p:cNvSpPr>
                <a:spLocks noChangeArrowheads="1"/>
              </p:cNvSpPr>
              <p:nvPr/>
            </p:nvSpPr>
            <p:spPr bwMode="auto">
              <a:xfrm>
                <a:off x="3103" y="672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43" name="Group 39"/>
            <p:cNvGrpSpPr/>
            <p:nvPr/>
          </p:nvGrpSpPr>
          <p:grpSpPr bwMode="auto">
            <a:xfrm>
              <a:off x="4767" y="2232"/>
              <a:ext cx="310" cy="327"/>
              <a:chOff x="4766" y="1992"/>
              <a:chExt cx="310" cy="327"/>
            </a:xfrm>
          </p:grpSpPr>
          <p:sp>
            <p:nvSpPr>
              <p:cNvPr id="13527" name="Oval 40"/>
              <p:cNvSpPr>
                <a:spLocks noChangeArrowheads="1"/>
              </p:cNvSpPr>
              <p:nvPr/>
            </p:nvSpPr>
            <p:spPr bwMode="auto">
              <a:xfrm>
                <a:off x="4845" y="203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28" name="Rectangle 41"/>
              <p:cNvSpPr>
                <a:spLocks noChangeArrowheads="1"/>
              </p:cNvSpPr>
              <p:nvPr/>
            </p:nvSpPr>
            <p:spPr bwMode="auto">
              <a:xfrm rot="2640000">
                <a:off x="4766" y="199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4" name="Group 42"/>
            <p:cNvGrpSpPr/>
            <p:nvPr/>
          </p:nvGrpSpPr>
          <p:grpSpPr bwMode="auto">
            <a:xfrm>
              <a:off x="3760" y="2376"/>
              <a:ext cx="310" cy="327"/>
              <a:chOff x="3759" y="2136"/>
              <a:chExt cx="310" cy="327"/>
            </a:xfrm>
          </p:grpSpPr>
          <p:sp>
            <p:nvSpPr>
              <p:cNvPr id="13525" name="Oval 43"/>
              <p:cNvSpPr>
                <a:spLocks noChangeArrowheads="1"/>
              </p:cNvSpPr>
              <p:nvPr/>
            </p:nvSpPr>
            <p:spPr bwMode="auto">
              <a:xfrm>
                <a:off x="3838" y="217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26" name="Rectangle 44"/>
              <p:cNvSpPr>
                <a:spLocks noChangeArrowheads="1"/>
              </p:cNvSpPr>
              <p:nvPr/>
            </p:nvSpPr>
            <p:spPr bwMode="auto">
              <a:xfrm rot="2640000">
                <a:off x="3759" y="213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5" name="Group 45"/>
            <p:cNvGrpSpPr/>
            <p:nvPr/>
          </p:nvGrpSpPr>
          <p:grpSpPr bwMode="auto">
            <a:xfrm>
              <a:off x="4912" y="1464"/>
              <a:ext cx="310" cy="327"/>
              <a:chOff x="4911" y="1224"/>
              <a:chExt cx="310" cy="327"/>
            </a:xfrm>
          </p:grpSpPr>
          <p:sp>
            <p:nvSpPr>
              <p:cNvPr id="13523" name="Oval 46"/>
              <p:cNvSpPr>
                <a:spLocks noChangeArrowheads="1"/>
              </p:cNvSpPr>
              <p:nvPr/>
            </p:nvSpPr>
            <p:spPr bwMode="auto">
              <a:xfrm>
                <a:off x="4990" y="126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24" name="Rectangle 47"/>
              <p:cNvSpPr>
                <a:spLocks noChangeArrowheads="1"/>
              </p:cNvSpPr>
              <p:nvPr/>
            </p:nvSpPr>
            <p:spPr bwMode="auto">
              <a:xfrm rot="2640000">
                <a:off x="4911" y="122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6" name="Group 48"/>
            <p:cNvGrpSpPr/>
            <p:nvPr/>
          </p:nvGrpSpPr>
          <p:grpSpPr bwMode="auto">
            <a:xfrm>
              <a:off x="4480" y="984"/>
              <a:ext cx="310" cy="327"/>
              <a:chOff x="4479" y="744"/>
              <a:chExt cx="310" cy="327"/>
            </a:xfrm>
          </p:grpSpPr>
          <p:sp>
            <p:nvSpPr>
              <p:cNvPr id="13521" name="Oval 49"/>
              <p:cNvSpPr>
                <a:spLocks noChangeArrowheads="1"/>
              </p:cNvSpPr>
              <p:nvPr/>
            </p:nvSpPr>
            <p:spPr bwMode="auto">
              <a:xfrm>
                <a:off x="4558" y="7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22" name="Rectangle 50"/>
              <p:cNvSpPr>
                <a:spLocks noChangeArrowheads="1"/>
              </p:cNvSpPr>
              <p:nvPr/>
            </p:nvSpPr>
            <p:spPr bwMode="auto">
              <a:xfrm rot="2640000">
                <a:off x="4479" y="74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7" name="Group 51"/>
            <p:cNvGrpSpPr/>
            <p:nvPr/>
          </p:nvGrpSpPr>
          <p:grpSpPr bwMode="auto">
            <a:xfrm>
              <a:off x="3472" y="1992"/>
              <a:ext cx="310" cy="327"/>
              <a:chOff x="3471" y="1752"/>
              <a:chExt cx="310" cy="327"/>
            </a:xfrm>
          </p:grpSpPr>
          <p:sp>
            <p:nvSpPr>
              <p:cNvPr id="13519" name="Oval 52"/>
              <p:cNvSpPr>
                <a:spLocks noChangeArrowheads="1"/>
              </p:cNvSpPr>
              <p:nvPr/>
            </p:nvSpPr>
            <p:spPr bwMode="auto">
              <a:xfrm>
                <a:off x="3550" y="179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20" name="Rectangle 53"/>
              <p:cNvSpPr>
                <a:spLocks noChangeArrowheads="1"/>
              </p:cNvSpPr>
              <p:nvPr/>
            </p:nvSpPr>
            <p:spPr bwMode="auto">
              <a:xfrm rot="2640000">
                <a:off x="3471" y="175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8" name="Group 54"/>
            <p:cNvGrpSpPr/>
            <p:nvPr/>
          </p:nvGrpSpPr>
          <p:grpSpPr bwMode="auto">
            <a:xfrm>
              <a:off x="3856" y="1032"/>
              <a:ext cx="310" cy="327"/>
              <a:chOff x="3855" y="792"/>
              <a:chExt cx="310" cy="327"/>
            </a:xfrm>
          </p:grpSpPr>
          <p:sp>
            <p:nvSpPr>
              <p:cNvPr id="13517" name="Oval 55"/>
              <p:cNvSpPr>
                <a:spLocks noChangeArrowheads="1"/>
              </p:cNvSpPr>
              <p:nvPr/>
            </p:nvSpPr>
            <p:spPr bwMode="auto">
              <a:xfrm>
                <a:off x="3934" y="83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18" name="Rectangle 56"/>
              <p:cNvSpPr>
                <a:spLocks noChangeArrowheads="1"/>
              </p:cNvSpPr>
              <p:nvPr/>
            </p:nvSpPr>
            <p:spPr bwMode="auto">
              <a:xfrm rot="2640000">
                <a:off x="3855" y="79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49" name="Group 57"/>
            <p:cNvGrpSpPr/>
            <p:nvPr/>
          </p:nvGrpSpPr>
          <p:grpSpPr bwMode="auto">
            <a:xfrm>
              <a:off x="4624" y="1080"/>
              <a:ext cx="310" cy="327"/>
              <a:chOff x="4623" y="840"/>
              <a:chExt cx="310" cy="327"/>
            </a:xfrm>
          </p:grpSpPr>
          <p:sp>
            <p:nvSpPr>
              <p:cNvPr id="13515" name="Oval 58"/>
              <p:cNvSpPr>
                <a:spLocks noChangeArrowheads="1"/>
              </p:cNvSpPr>
              <p:nvPr/>
            </p:nvSpPr>
            <p:spPr bwMode="auto">
              <a:xfrm>
                <a:off x="4702" y="88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16" name="Rectangle 59"/>
              <p:cNvSpPr>
                <a:spLocks noChangeArrowheads="1"/>
              </p:cNvSpPr>
              <p:nvPr/>
            </p:nvSpPr>
            <p:spPr bwMode="auto">
              <a:xfrm rot="2640000">
                <a:off x="4623" y="840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0" name="Group 60"/>
            <p:cNvGrpSpPr/>
            <p:nvPr/>
          </p:nvGrpSpPr>
          <p:grpSpPr bwMode="auto">
            <a:xfrm>
              <a:off x="3616" y="1224"/>
              <a:ext cx="310" cy="327"/>
              <a:chOff x="3615" y="984"/>
              <a:chExt cx="310" cy="327"/>
            </a:xfrm>
          </p:grpSpPr>
          <p:sp>
            <p:nvSpPr>
              <p:cNvPr id="13513" name="Oval 61"/>
              <p:cNvSpPr>
                <a:spLocks noChangeArrowheads="1"/>
              </p:cNvSpPr>
              <p:nvPr/>
            </p:nvSpPr>
            <p:spPr bwMode="auto">
              <a:xfrm>
                <a:off x="3694" y="102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14" name="Rectangle 62"/>
              <p:cNvSpPr>
                <a:spLocks noChangeArrowheads="1"/>
              </p:cNvSpPr>
              <p:nvPr/>
            </p:nvSpPr>
            <p:spPr bwMode="auto">
              <a:xfrm rot="2640000">
                <a:off x="3615" y="98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1" name="Group 63"/>
            <p:cNvGrpSpPr/>
            <p:nvPr/>
          </p:nvGrpSpPr>
          <p:grpSpPr bwMode="auto">
            <a:xfrm>
              <a:off x="3424" y="1848"/>
              <a:ext cx="310" cy="327"/>
              <a:chOff x="3423" y="1608"/>
              <a:chExt cx="310" cy="327"/>
            </a:xfrm>
          </p:grpSpPr>
          <p:sp>
            <p:nvSpPr>
              <p:cNvPr id="13511" name="Oval 64"/>
              <p:cNvSpPr>
                <a:spLocks noChangeArrowheads="1"/>
              </p:cNvSpPr>
              <p:nvPr/>
            </p:nvSpPr>
            <p:spPr bwMode="auto">
              <a:xfrm>
                <a:off x="3502" y="164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12" name="Rectangle 65"/>
              <p:cNvSpPr>
                <a:spLocks noChangeArrowheads="1"/>
              </p:cNvSpPr>
              <p:nvPr/>
            </p:nvSpPr>
            <p:spPr bwMode="auto">
              <a:xfrm rot="2640000">
                <a:off x="3423" y="1608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2" name="Group 66"/>
            <p:cNvGrpSpPr/>
            <p:nvPr/>
          </p:nvGrpSpPr>
          <p:grpSpPr bwMode="auto">
            <a:xfrm>
              <a:off x="4816" y="1320"/>
              <a:ext cx="310" cy="327"/>
              <a:chOff x="4815" y="1080"/>
              <a:chExt cx="310" cy="327"/>
            </a:xfrm>
          </p:grpSpPr>
          <p:sp>
            <p:nvSpPr>
              <p:cNvPr id="13509" name="Oval 67"/>
              <p:cNvSpPr>
                <a:spLocks noChangeArrowheads="1"/>
              </p:cNvSpPr>
              <p:nvPr/>
            </p:nvSpPr>
            <p:spPr bwMode="auto">
              <a:xfrm>
                <a:off x="4894" y="112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10" name="Rectangle 68"/>
              <p:cNvSpPr>
                <a:spLocks noChangeArrowheads="1"/>
              </p:cNvSpPr>
              <p:nvPr/>
            </p:nvSpPr>
            <p:spPr bwMode="auto">
              <a:xfrm rot="2640000">
                <a:off x="4815" y="1080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3" name="Group 69"/>
            <p:cNvGrpSpPr/>
            <p:nvPr/>
          </p:nvGrpSpPr>
          <p:grpSpPr bwMode="auto">
            <a:xfrm>
              <a:off x="4480" y="2424"/>
              <a:ext cx="310" cy="327"/>
              <a:chOff x="4479" y="2184"/>
              <a:chExt cx="310" cy="327"/>
            </a:xfrm>
          </p:grpSpPr>
          <p:sp>
            <p:nvSpPr>
              <p:cNvPr id="13507" name="Oval 70"/>
              <p:cNvSpPr>
                <a:spLocks noChangeArrowheads="1"/>
              </p:cNvSpPr>
              <p:nvPr/>
            </p:nvSpPr>
            <p:spPr bwMode="auto">
              <a:xfrm>
                <a:off x="4558" y="222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08" name="Rectangle 71"/>
              <p:cNvSpPr>
                <a:spLocks noChangeArrowheads="1"/>
              </p:cNvSpPr>
              <p:nvPr/>
            </p:nvSpPr>
            <p:spPr bwMode="auto">
              <a:xfrm rot="2640000">
                <a:off x="4479" y="218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4" name="Group 72"/>
            <p:cNvGrpSpPr/>
            <p:nvPr/>
          </p:nvGrpSpPr>
          <p:grpSpPr bwMode="auto">
            <a:xfrm>
              <a:off x="4144" y="936"/>
              <a:ext cx="310" cy="327"/>
              <a:chOff x="4143" y="696"/>
              <a:chExt cx="310" cy="327"/>
            </a:xfrm>
          </p:grpSpPr>
          <p:sp>
            <p:nvSpPr>
              <p:cNvPr id="13505" name="Oval 73"/>
              <p:cNvSpPr>
                <a:spLocks noChangeArrowheads="1"/>
              </p:cNvSpPr>
              <p:nvPr/>
            </p:nvSpPr>
            <p:spPr bwMode="auto">
              <a:xfrm>
                <a:off x="4222" y="73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06" name="Rectangle 74"/>
              <p:cNvSpPr>
                <a:spLocks noChangeArrowheads="1"/>
              </p:cNvSpPr>
              <p:nvPr/>
            </p:nvSpPr>
            <p:spPr bwMode="auto">
              <a:xfrm rot="2640000">
                <a:off x="4143" y="69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5" name="Group 75"/>
            <p:cNvGrpSpPr/>
            <p:nvPr/>
          </p:nvGrpSpPr>
          <p:grpSpPr bwMode="auto">
            <a:xfrm>
              <a:off x="3903" y="2424"/>
              <a:ext cx="310" cy="327"/>
              <a:chOff x="3902" y="2184"/>
              <a:chExt cx="310" cy="327"/>
            </a:xfrm>
          </p:grpSpPr>
          <p:sp>
            <p:nvSpPr>
              <p:cNvPr id="13503" name="Oval 76"/>
              <p:cNvSpPr>
                <a:spLocks noChangeArrowheads="1"/>
              </p:cNvSpPr>
              <p:nvPr/>
            </p:nvSpPr>
            <p:spPr bwMode="auto">
              <a:xfrm>
                <a:off x="3981" y="222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04" name="Rectangle 77"/>
              <p:cNvSpPr>
                <a:spLocks noChangeArrowheads="1"/>
              </p:cNvSpPr>
              <p:nvPr/>
            </p:nvSpPr>
            <p:spPr bwMode="auto">
              <a:xfrm rot="2640000">
                <a:off x="3902" y="218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6" name="Group 78"/>
            <p:cNvGrpSpPr/>
            <p:nvPr/>
          </p:nvGrpSpPr>
          <p:grpSpPr bwMode="auto">
            <a:xfrm>
              <a:off x="3567" y="2136"/>
              <a:ext cx="310" cy="327"/>
              <a:chOff x="3566" y="1896"/>
              <a:chExt cx="310" cy="327"/>
            </a:xfrm>
          </p:grpSpPr>
          <p:sp>
            <p:nvSpPr>
              <p:cNvPr id="13501" name="Oval 79"/>
              <p:cNvSpPr>
                <a:spLocks noChangeArrowheads="1"/>
              </p:cNvSpPr>
              <p:nvPr/>
            </p:nvSpPr>
            <p:spPr bwMode="auto">
              <a:xfrm>
                <a:off x="3645" y="193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02" name="Rectangle 80"/>
              <p:cNvSpPr>
                <a:spLocks noChangeArrowheads="1"/>
              </p:cNvSpPr>
              <p:nvPr/>
            </p:nvSpPr>
            <p:spPr bwMode="auto">
              <a:xfrm rot="2640000">
                <a:off x="3566" y="189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7" name="Group 81"/>
            <p:cNvGrpSpPr/>
            <p:nvPr/>
          </p:nvGrpSpPr>
          <p:grpSpPr bwMode="auto">
            <a:xfrm>
              <a:off x="4959" y="1656"/>
              <a:ext cx="310" cy="327"/>
              <a:chOff x="4958" y="1416"/>
              <a:chExt cx="310" cy="327"/>
            </a:xfrm>
          </p:grpSpPr>
          <p:sp>
            <p:nvSpPr>
              <p:cNvPr id="13499" name="Oval 82"/>
              <p:cNvSpPr>
                <a:spLocks noChangeArrowheads="1"/>
              </p:cNvSpPr>
              <p:nvPr/>
            </p:nvSpPr>
            <p:spPr bwMode="auto">
              <a:xfrm>
                <a:off x="5037" y="145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500" name="Rectangle 83"/>
              <p:cNvSpPr>
                <a:spLocks noChangeArrowheads="1"/>
              </p:cNvSpPr>
              <p:nvPr/>
            </p:nvSpPr>
            <p:spPr bwMode="auto">
              <a:xfrm rot="2640000">
                <a:off x="4958" y="141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8" name="Group 84"/>
            <p:cNvGrpSpPr/>
            <p:nvPr/>
          </p:nvGrpSpPr>
          <p:grpSpPr bwMode="auto">
            <a:xfrm>
              <a:off x="4623" y="2328"/>
              <a:ext cx="310" cy="327"/>
              <a:chOff x="4622" y="2088"/>
              <a:chExt cx="310" cy="327"/>
            </a:xfrm>
          </p:grpSpPr>
          <p:sp>
            <p:nvSpPr>
              <p:cNvPr id="13497" name="Oval 85"/>
              <p:cNvSpPr>
                <a:spLocks noChangeArrowheads="1"/>
              </p:cNvSpPr>
              <p:nvPr/>
            </p:nvSpPr>
            <p:spPr bwMode="auto">
              <a:xfrm>
                <a:off x="4701" y="212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98" name="Rectangle 86"/>
              <p:cNvSpPr>
                <a:spLocks noChangeArrowheads="1"/>
              </p:cNvSpPr>
              <p:nvPr/>
            </p:nvSpPr>
            <p:spPr bwMode="auto">
              <a:xfrm rot="2640000">
                <a:off x="4622" y="2088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59" name="Group 87"/>
            <p:cNvGrpSpPr/>
            <p:nvPr/>
          </p:nvGrpSpPr>
          <p:grpSpPr bwMode="auto">
            <a:xfrm>
              <a:off x="4959" y="1800"/>
              <a:ext cx="310" cy="327"/>
              <a:chOff x="4958" y="1560"/>
              <a:chExt cx="310" cy="327"/>
            </a:xfrm>
          </p:grpSpPr>
          <p:sp>
            <p:nvSpPr>
              <p:cNvPr id="13495" name="Oval 88"/>
              <p:cNvSpPr>
                <a:spLocks noChangeArrowheads="1"/>
              </p:cNvSpPr>
              <p:nvPr/>
            </p:nvSpPr>
            <p:spPr bwMode="auto">
              <a:xfrm>
                <a:off x="5037" y="160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96" name="Rectangle 89"/>
              <p:cNvSpPr>
                <a:spLocks noChangeArrowheads="1"/>
              </p:cNvSpPr>
              <p:nvPr/>
            </p:nvSpPr>
            <p:spPr bwMode="auto">
              <a:xfrm rot="2640000">
                <a:off x="4958" y="1560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0" name="Group 90"/>
            <p:cNvGrpSpPr/>
            <p:nvPr/>
          </p:nvGrpSpPr>
          <p:grpSpPr bwMode="auto">
            <a:xfrm>
              <a:off x="4719" y="1176"/>
              <a:ext cx="310" cy="327"/>
              <a:chOff x="4718" y="936"/>
              <a:chExt cx="310" cy="327"/>
            </a:xfrm>
          </p:grpSpPr>
          <p:sp>
            <p:nvSpPr>
              <p:cNvPr id="13493" name="Oval 91"/>
              <p:cNvSpPr>
                <a:spLocks noChangeArrowheads="1"/>
              </p:cNvSpPr>
              <p:nvPr/>
            </p:nvSpPr>
            <p:spPr bwMode="auto">
              <a:xfrm>
                <a:off x="4797" y="97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94" name="Rectangle 92"/>
              <p:cNvSpPr>
                <a:spLocks noChangeArrowheads="1"/>
              </p:cNvSpPr>
              <p:nvPr/>
            </p:nvSpPr>
            <p:spPr bwMode="auto">
              <a:xfrm rot="2640000">
                <a:off x="4718" y="93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1" name="Group 93"/>
            <p:cNvGrpSpPr/>
            <p:nvPr/>
          </p:nvGrpSpPr>
          <p:grpSpPr bwMode="auto">
            <a:xfrm>
              <a:off x="4335" y="936"/>
              <a:ext cx="310" cy="327"/>
              <a:chOff x="4334" y="696"/>
              <a:chExt cx="310" cy="327"/>
            </a:xfrm>
          </p:grpSpPr>
          <p:sp>
            <p:nvSpPr>
              <p:cNvPr id="13491" name="Oval 94"/>
              <p:cNvSpPr>
                <a:spLocks noChangeArrowheads="1"/>
              </p:cNvSpPr>
              <p:nvPr/>
            </p:nvSpPr>
            <p:spPr bwMode="auto">
              <a:xfrm>
                <a:off x="4413" y="73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92" name="Rectangle 95"/>
              <p:cNvSpPr>
                <a:spLocks noChangeArrowheads="1"/>
              </p:cNvSpPr>
              <p:nvPr/>
            </p:nvSpPr>
            <p:spPr bwMode="auto">
              <a:xfrm rot="2640000">
                <a:off x="4334" y="696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2" name="Group 96"/>
            <p:cNvGrpSpPr/>
            <p:nvPr/>
          </p:nvGrpSpPr>
          <p:grpSpPr bwMode="auto">
            <a:xfrm>
              <a:off x="3711" y="1128"/>
              <a:ext cx="310" cy="327"/>
              <a:chOff x="3710" y="888"/>
              <a:chExt cx="310" cy="327"/>
            </a:xfrm>
          </p:grpSpPr>
          <p:sp>
            <p:nvSpPr>
              <p:cNvPr id="13489" name="Oval 97"/>
              <p:cNvSpPr>
                <a:spLocks noChangeArrowheads="1"/>
              </p:cNvSpPr>
              <p:nvPr/>
            </p:nvSpPr>
            <p:spPr bwMode="auto">
              <a:xfrm>
                <a:off x="3789" y="92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90" name="Rectangle 98"/>
              <p:cNvSpPr>
                <a:spLocks noChangeArrowheads="1"/>
              </p:cNvSpPr>
              <p:nvPr/>
            </p:nvSpPr>
            <p:spPr bwMode="auto">
              <a:xfrm rot="2640000">
                <a:off x="3710" y="888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3" name="Group 99"/>
            <p:cNvGrpSpPr/>
            <p:nvPr/>
          </p:nvGrpSpPr>
          <p:grpSpPr bwMode="auto">
            <a:xfrm>
              <a:off x="3999" y="984"/>
              <a:ext cx="310" cy="327"/>
              <a:chOff x="3998" y="744"/>
              <a:chExt cx="310" cy="327"/>
            </a:xfrm>
          </p:grpSpPr>
          <p:sp>
            <p:nvSpPr>
              <p:cNvPr id="13487" name="Oval 100"/>
              <p:cNvSpPr>
                <a:spLocks noChangeArrowheads="1"/>
              </p:cNvSpPr>
              <p:nvPr/>
            </p:nvSpPr>
            <p:spPr bwMode="auto">
              <a:xfrm>
                <a:off x="4077" y="7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88" name="Rectangle 101"/>
              <p:cNvSpPr>
                <a:spLocks noChangeArrowheads="1"/>
              </p:cNvSpPr>
              <p:nvPr/>
            </p:nvSpPr>
            <p:spPr bwMode="auto">
              <a:xfrm rot="2640000">
                <a:off x="3998" y="74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4" name="Group 102"/>
            <p:cNvGrpSpPr/>
            <p:nvPr/>
          </p:nvGrpSpPr>
          <p:grpSpPr bwMode="auto">
            <a:xfrm>
              <a:off x="4911" y="1944"/>
              <a:ext cx="310" cy="327"/>
              <a:chOff x="4910" y="1704"/>
              <a:chExt cx="310" cy="327"/>
            </a:xfrm>
          </p:grpSpPr>
          <p:sp>
            <p:nvSpPr>
              <p:cNvPr id="13485" name="Oval 103"/>
              <p:cNvSpPr>
                <a:spLocks noChangeArrowheads="1"/>
              </p:cNvSpPr>
              <p:nvPr/>
            </p:nvSpPr>
            <p:spPr bwMode="auto">
              <a:xfrm>
                <a:off x="4989" y="174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86" name="Rectangle 104"/>
              <p:cNvSpPr>
                <a:spLocks noChangeArrowheads="1"/>
              </p:cNvSpPr>
              <p:nvPr/>
            </p:nvSpPr>
            <p:spPr bwMode="auto">
              <a:xfrm rot="2640000">
                <a:off x="4910" y="170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5" name="Group 105"/>
            <p:cNvGrpSpPr/>
            <p:nvPr/>
          </p:nvGrpSpPr>
          <p:grpSpPr bwMode="auto">
            <a:xfrm>
              <a:off x="4863" y="2088"/>
              <a:ext cx="310" cy="327"/>
              <a:chOff x="4862" y="1848"/>
              <a:chExt cx="310" cy="327"/>
            </a:xfrm>
          </p:grpSpPr>
          <p:sp>
            <p:nvSpPr>
              <p:cNvPr id="13483" name="Oval 106"/>
              <p:cNvSpPr>
                <a:spLocks noChangeArrowheads="1"/>
              </p:cNvSpPr>
              <p:nvPr/>
            </p:nvSpPr>
            <p:spPr bwMode="auto">
              <a:xfrm>
                <a:off x="4941" y="188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84" name="Rectangle 107"/>
              <p:cNvSpPr>
                <a:spLocks noChangeArrowheads="1"/>
              </p:cNvSpPr>
              <p:nvPr/>
            </p:nvSpPr>
            <p:spPr bwMode="auto">
              <a:xfrm rot="2640000">
                <a:off x="4862" y="1848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6" name="Group 108"/>
            <p:cNvGrpSpPr/>
            <p:nvPr/>
          </p:nvGrpSpPr>
          <p:grpSpPr bwMode="auto">
            <a:xfrm>
              <a:off x="4047" y="2472"/>
              <a:ext cx="310" cy="327"/>
              <a:chOff x="4046" y="2232"/>
              <a:chExt cx="310" cy="327"/>
            </a:xfrm>
          </p:grpSpPr>
          <p:sp>
            <p:nvSpPr>
              <p:cNvPr id="13481" name="Oval 109"/>
              <p:cNvSpPr>
                <a:spLocks noChangeArrowheads="1"/>
              </p:cNvSpPr>
              <p:nvPr/>
            </p:nvSpPr>
            <p:spPr bwMode="auto">
              <a:xfrm>
                <a:off x="4125" y="227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82" name="Rectangle 110"/>
              <p:cNvSpPr>
                <a:spLocks noChangeArrowheads="1"/>
              </p:cNvSpPr>
              <p:nvPr/>
            </p:nvSpPr>
            <p:spPr bwMode="auto">
              <a:xfrm rot="2640000">
                <a:off x="4046" y="223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7" name="Group 111"/>
            <p:cNvGrpSpPr/>
            <p:nvPr/>
          </p:nvGrpSpPr>
          <p:grpSpPr bwMode="auto">
            <a:xfrm>
              <a:off x="4191" y="2520"/>
              <a:ext cx="310" cy="327"/>
              <a:chOff x="4190" y="2280"/>
              <a:chExt cx="310" cy="327"/>
            </a:xfrm>
          </p:grpSpPr>
          <p:sp>
            <p:nvSpPr>
              <p:cNvPr id="13479" name="Oval 112"/>
              <p:cNvSpPr>
                <a:spLocks noChangeArrowheads="1"/>
              </p:cNvSpPr>
              <p:nvPr/>
            </p:nvSpPr>
            <p:spPr bwMode="auto">
              <a:xfrm>
                <a:off x="4269" y="232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80" name="Rectangle 113"/>
              <p:cNvSpPr>
                <a:spLocks noChangeArrowheads="1"/>
              </p:cNvSpPr>
              <p:nvPr/>
            </p:nvSpPr>
            <p:spPr bwMode="auto">
              <a:xfrm rot="2640000">
                <a:off x="4190" y="2280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8" name="Group 114"/>
            <p:cNvGrpSpPr/>
            <p:nvPr/>
          </p:nvGrpSpPr>
          <p:grpSpPr bwMode="auto">
            <a:xfrm>
              <a:off x="4335" y="2472"/>
              <a:ext cx="310" cy="327"/>
              <a:chOff x="4334" y="2232"/>
              <a:chExt cx="310" cy="327"/>
            </a:xfrm>
          </p:grpSpPr>
          <p:sp>
            <p:nvSpPr>
              <p:cNvPr id="13477" name="Oval 115"/>
              <p:cNvSpPr>
                <a:spLocks noChangeArrowheads="1"/>
              </p:cNvSpPr>
              <p:nvPr/>
            </p:nvSpPr>
            <p:spPr bwMode="auto">
              <a:xfrm>
                <a:off x="4413" y="227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78" name="Rectangle 116"/>
              <p:cNvSpPr>
                <a:spLocks noChangeArrowheads="1"/>
              </p:cNvSpPr>
              <p:nvPr/>
            </p:nvSpPr>
            <p:spPr bwMode="auto">
              <a:xfrm rot="2640000">
                <a:off x="4334" y="223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69" name="Group 117"/>
            <p:cNvGrpSpPr/>
            <p:nvPr/>
          </p:nvGrpSpPr>
          <p:grpSpPr bwMode="auto">
            <a:xfrm>
              <a:off x="3519" y="1368"/>
              <a:ext cx="310" cy="327"/>
              <a:chOff x="3518" y="1128"/>
              <a:chExt cx="310" cy="327"/>
            </a:xfrm>
          </p:grpSpPr>
          <p:sp>
            <p:nvSpPr>
              <p:cNvPr id="13475" name="Oval 118"/>
              <p:cNvSpPr>
                <a:spLocks noChangeArrowheads="1"/>
              </p:cNvSpPr>
              <p:nvPr/>
            </p:nvSpPr>
            <p:spPr bwMode="auto">
              <a:xfrm>
                <a:off x="3597" y="116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76" name="Rectangle 119"/>
              <p:cNvSpPr>
                <a:spLocks noChangeArrowheads="1"/>
              </p:cNvSpPr>
              <p:nvPr/>
            </p:nvSpPr>
            <p:spPr bwMode="auto">
              <a:xfrm rot="2640000">
                <a:off x="3518" y="1128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70" name="Group 120"/>
            <p:cNvGrpSpPr/>
            <p:nvPr/>
          </p:nvGrpSpPr>
          <p:grpSpPr bwMode="auto">
            <a:xfrm>
              <a:off x="3471" y="1512"/>
              <a:ext cx="310" cy="327"/>
              <a:chOff x="3470" y="1272"/>
              <a:chExt cx="310" cy="327"/>
            </a:xfrm>
          </p:grpSpPr>
          <p:sp>
            <p:nvSpPr>
              <p:cNvPr id="13473" name="Oval 121"/>
              <p:cNvSpPr>
                <a:spLocks noChangeArrowheads="1"/>
              </p:cNvSpPr>
              <p:nvPr/>
            </p:nvSpPr>
            <p:spPr bwMode="auto">
              <a:xfrm>
                <a:off x="3549" y="131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74" name="Rectangle 122"/>
              <p:cNvSpPr>
                <a:spLocks noChangeArrowheads="1"/>
              </p:cNvSpPr>
              <p:nvPr/>
            </p:nvSpPr>
            <p:spPr bwMode="auto">
              <a:xfrm rot="2640000">
                <a:off x="3470" y="1272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71" name="Group 123"/>
            <p:cNvGrpSpPr/>
            <p:nvPr/>
          </p:nvGrpSpPr>
          <p:grpSpPr bwMode="auto">
            <a:xfrm>
              <a:off x="3423" y="1704"/>
              <a:ext cx="310" cy="327"/>
              <a:chOff x="3422" y="1464"/>
              <a:chExt cx="310" cy="327"/>
            </a:xfrm>
          </p:grpSpPr>
          <p:sp>
            <p:nvSpPr>
              <p:cNvPr id="13471" name="Oval 124"/>
              <p:cNvSpPr>
                <a:spLocks noChangeArrowheads="1"/>
              </p:cNvSpPr>
              <p:nvPr/>
            </p:nvSpPr>
            <p:spPr bwMode="auto">
              <a:xfrm>
                <a:off x="3501" y="150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72" name="Rectangle 125"/>
              <p:cNvSpPr>
                <a:spLocks noChangeArrowheads="1"/>
              </p:cNvSpPr>
              <p:nvPr/>
            </p:nvSpPr>
            <p:spPr bwMode="auto">
              <a:xfrm rot="2640000">
                <a:off x="3422" y="1464"/>
                <a:ext cx="310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28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13372" name="Group 126"/>
            <p:cNvGrpSpPr/>
            <p:nvPr/>
          </p:nvGrpSpPr>
          <p:grpSpPr bwMode="auto">
            <a:xfrm>
              <a:off x="3248" y="720"/>
              <a:ext cx="188" cy="404"/>
              <a:chOff x="3247" y="480"/>
              <a:chExt cx="188" cy="404"/>
            </a:xfrm>
          </p:grpSpPr>
          <p:sp>
            <p:nvSpPr>
              <p:cNvPr id="13469" name="Oval 127"/>
              <p:cNvSpPr>
                <a:spLocks noChangeArrowheads="1"/>
              </p:cNvSpPr>
              <p:nvPr/>
            </p:nvSpPr>
            <p:spPr bwMode="auto">
              <a:xfrm>
                <a:off x="3261" y="68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70" name="Rectangle 128"/>
              <p:cNvSpPr>
                <a:spLocks noChangeArrowheads="1"/>
              </p:cNvSpPr>
              <p:nvPr/>
            </p:nvSpPr>
            <p:spPr bwMode="auto">
              <a:xfrm>
                <a:off x="3247" y="48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3" name="Group 129"/>
            <p:cNvGrpSpPr/>
            <p:nvPr/>
          </p:nvGrpSpPr>
          <p:grpSpPr bwMode="auto">
            <a:xfrm>
              <a:off x="3649" y="384"/>
              <a:ext cx="188" cy="404"/>
              <a:chOff x="3631" y="144"/>
              <a:chExt cx="188" cy="404"/>
            </a:xfrm>
          </p:grpSpPr>
          <p:sp>
            <p:nvSpPr>
              <p:cNvPr id="13467" name="Oval 130"/>
              <p:cNvSpPr>
                <a:spLocks noChangeArrowheads="1"/>
              </p:cNvSpPr>
              <p:nvPr/>
            </p:nvSpPr>
            <p:spPr bwMode="auto">
              <a:xfrm>
                <a:off x="3645" y="35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68" name="Rectangle 131"/>
              <p:cNvSpPr>
                <a:spLocks noChangeArrowheads="1"/>
              </p:cNvSpPr>
              <p:nvPr/>
            </p:nvSpPr>
            <p:spPr bwMode="auto">
              <a:xfrm>
                <a:off x="3631" y="14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4" name="Group 132"/>
            <p:cNvGrpSpPr/>
            <p:nvPr/>
          </p:nvGrpSpPr>
          <p:grpSpPr bwMode="auto">
            <a:xfrm>
              <a:off x="3872" y="288"/>
              <a:ext cx="188" cy="404"/>
              <a:chOff x="3871" y="48"/>
              <a:chExt cx="188" cy="404"/>
            </a:xfrm>
          </p:grpSpPr>
          <p:sp>
            <p:nvSpPr>
              <p:cNvPr id="13465" name="Oval 133"/>
              <p:cNvSpPr>
                <a:spLocks noChangeArrowheads="1"/>
              </p:cNvSpPr>
              <p:nvPr/>
            </p:nvSpPr>
            <p:spPr bwMode="auto">
              <a:xfrm>
                <a:off x="3885" y="25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66" name="Rectangle 134"/>
              <p:cNvSpPr>
                <a:spLocks noChangeArrowheads="1"/>
              </p:cNvSpPr>
              <p:nvPr/>
            </p:nvSpPr>
            <p:spPr bwMode="auto">
              <a:xfrm>
                <a:off x="3871" y="48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5" name="Group 135"/>
            <p:cNvGrpSpPr/>
            <p:nvPr/>
          </p:nvGrpSpPr>
          <p:grpSpPr bwMode="auto">
            <a:xfrm>
              <a:off x="5072" y="2544"/>
              <a:ext cx="188" cy="404"/>
              <a:chOff x="5071" y="2304"/>
              <a:chExt cx="188" cy="404"/>
            </a:xfrm>
          </p:grpSpPr>
          <p:sp>
            <p:nvSpPr>
              <p:cNvPr id="13463" name="Oval 136"/>
              <p:cNvSpPr>
                <a:spLocks noChangeArrowheads="1"/>
              </p:cNvSpPr>
              <p:nvPr/>
            </p:nvSpPr>
            <p:spPr bwMode="auto">
              <a:xfrm>
                <a:off x="5085" y="251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64" name="Rectangle 137"/>
              <p:cNvSpPr>
                <a:spLocks noChangeArrowheads="1"/>
              </p:cNvSpPr>
              <p:nvPr/>
            </p:nvSpPr>
            <p:spPr bwMode="auto">
              <a:xfrm>
                <a:off x="5071" y="230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6" name="Group 138"/>
            <p:cNvGrpSpPr/>
            <p:nvPr/>
          </p:nvGrpSpPr>
          <p:grpSpPr bwMode="auto">
            <a:xfrm>
              <a:off x="5265" y="2400"/>
              <a:ext cx="188" cy="404"/>
              <a:chOff x="5264" y="2160"/>
              <a:chExt cx="188" cy="404"/>
            </a:xfrm>
          </p:grpSpPr>
          <p:sp>
            <p:nvSpPr>
              <p:cNvPr id="13461" name="Oval 139"/>
              <p:cNvSpPr>
                <a:spLocks noChangeArrowheads="1"/>
              </p:cNvSpPr>
              <p:nvPr/>
            </p:nvSpPr>
            <p:spPr bwMode="auto">
              <a:xfrm>
                <a:off x="5278" y="236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62" name="Rectangle 140"/>
              <p:cNvSpPr>
                <a:spLocks noChangeArrowheads="1"/>
              </p:cNvSpPr>
              <p:nvPr/>
            </p:nvSpPr>
            <p:spPr bwMode="auto">
              <a:xfrm>
                <a:off x="5264" y="216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7" name="Group 141"/>
            <p:cNvGrpSpPr/>
            <p:nvPr/>
          </p:nvGrpSpPr>
          <p:grpSpPr bwMode="auto">
            <a:xfrm>
              <a:off x="5457" y="2016"/>
              <a:ext cx="188" cy="404"/>
              <a:chOff x="5456" y="1776"/>
              <a:chExt cx="188" cy="404"/>
            </a:xfrm>
          </p:grpSpPr>
          <p:sp>
            <p:nvSpPr>
              <p:cNvPr id="13459" name="Oval 142"/>
              <p:cNvSpPr>
                <a:spLocks noChangeArrowheads="1"/>
              </p:cNvSpPr>
              <p:nvPr/>
            </p:nvSpPr>
            <p:spPr bwMode="auto">
              <a:xfrm>
                <a:off x="5470" y="19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60" name="Rectangle 143"/>
              <p:cNvSpPr>
                <a:spLocks noChangeArrowheads="1"/>
              </p:cNvSpPr>
              <p:nvPr/>
            </p:nvSpPr>
            <p:spPr bwMode="auto">
              <a:xfrm>
                <a:off x="5456" y="177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8" name="Group 144"/>
            <p:cNvGrpSpPr/>
            <p:nvPr/>
          </p:nvGrpSpPr>
          <p:grpSpPr bwMode="auto">
            <a:xfrm>
              <a:off x="5361" y="2208"/>
              <a:ext cx="188" cy="404"/>
              <a:chOff x="5360" y="1968"/>
              <a:chExt cx="188" cy="404"/>
            </a:xfrm>
          </p:grpSpPr>
          <p:sp>
            <p:nvSpPr>
              <p:cNvPr id="13457" name="Oval 145"/>
              <p:cNvSpPr>
                <a:spLocks noChangeArrowheads="1"/>
              </p:cNvSpPr>
              <p:nvPr/>
            </p:nvSpPr>
            <p:spPr bwMode="auto">
              <a:xfrm>
                <a:off x="5374" y="217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58" name="Rectangle 146"/>
              <p:cNvSpPr>
                <a:spLocks noChangeArrowheads="1"/>
              </p:cNvSpPr>
              <p:nvPr/>
            </p:nvSpPr>
            <p:spPr bwMode="auto">
              <a:xfrm>
                <a:off x="5360" y="1968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79" name="Group 147"/>
            <p:cNvGrpSpPr/>
            <p:nvPr/>
          </p:nvGrpSpPr>
          <p:grpSpPr bwMode="auto">
            <a:xfrm>
              <a:off x="5552" y="1824"/>
              <a:ext cx="188" cy="404"/>
              <a:chOff x="5551" y="1584"/>
              <a:chExt cx="188" cy="404"/>
            </a:xfrm>
          </p:grpSpPr>
          <p:sp>
            <p:nvSpPr>
              <p:cNvPr id="13455" name="Oval 148"/>
              <p:cNvSpPr>
                <a:spLocks noChangeArrowheads="1"/>
              </p:cNvSpPr>
              <p:nvPr/>
            </p:nvSpPr>
            <p:spPr bwMode="auto">
              <a:xfrm>
                <a:off x="5565" y="179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56" name="Rectangle 149"/>
              <p:cNvSpPr>
                <a:spLocks noChangeArrowheads="1"/>
              </p:cNvSpPr>
              <p:nvPr/>
            </p:nvSpPr>
            <p:spPr bwMode="auto">
              <a:xfrm>
                <a:off x="5551" y="158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0" name="Group 150"/>
            <p:cNvGrpSpPr/>
            <p:nvPr/>
          </p:nvGrpSpPr>
          <p:grpSpPr bwMode="auto">
            <a:xfrm>
              <a:off x="5552" y="1632"/>
              <a:ext cx="188" cy="404"/>
              <a:chOff x="5551" y="1392"/>
              <a:chExt cx="188" cy="404"/>
            </a:xfrm>
          </p:grpSpPr>
          <p:sp>
            <p:nvSpPr>
              <p:cNvPr id="13453" name="Oval 151"/>
              <p:cNvSpPr>
                <a:spLocks noChangeArrowheads="1"/>
              </p:cNvSpPr>
              <p:nvPr/>
            </p:nvSpPr>
            <p:spPr bwMode="auto">
              <a:xfrm>
                <a:off x="5565" y="1600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54" name="Rectangle 152"/>
              <p:cNvSpPr>
                <a:spLocks noChangeArrowheads="1"/>
              </p:cNvSpPr>
              <p:nvPr/>
            </p:nvSpPr>
            <p:spPr bwMode="auto">
              <a:xfrm>
                <a:off x="5551" y="1392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1" name="Group 153"/>
            <p:cNvGrpSpPr/>
            <p:nvPr/>
          </p:nvGrpSpPr>
          <p:grpSpPr bwMode="auto">
            <a:xfrm>
              <a:off x="5552" y="1440"/>
              <a:ext cx="188" cy="404"/>
              <a:chOff x="5551" y="1200"/>
              <a:chExt cx="188" cy="404"/>
            </a:xfrm>
          </p:grpSpPr>
          <p:sp>
            <p:nvSpPr>
              <p:cNvPr id="13451" name="Oval 154"/>
              <p:cNvSpPr>
                <a:spLocks noChangeArrowheads="1"/>
              </p:cNvSpPr>
              <p:nvPr/>
            </p:nvSpPr>
            <p:spPr bwMode="auto">
              <a:xfrm>
                <a:off x="5565" y="140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52" name="Rectangle 155"/>
              <p:cNvSpPr>
                <a:spLocks noChangeArrowheads="1"/>
              </p:cNvSpPr>
              <p:nvPr/>
            </p:nvSpPr>
            <p:spPr bwMode="auto">
              <a:xfrm>
                <a:off x="5551" y="120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2" name="Group 156"/>
            <p:cNvGrpSpPr/>
            <p:nvPr/>
          </p:nvGrpSpPr>
          <p:grpSpPr bwMode="auto">
            <a:xfrm>
              <a:off x="5504" y="1200"/>
              <a:ext cx="188" cy="404"/>
              <a:chOff x="5503" y="960"/>
              <a:chExt cx="188" cy="404"/>
            </a:xfrm>
          </p:grpSpPr>
          <p:sp>
            <p:nvSpPr>
              <p:cNvPr id="13449" name="Oval 157"/>
              <p:cNvSpPr>
                <a:spLocks noChangeArrowheads="1"/>
              </p:cNvSpPr>
              <p:nvPr/>
            </p:nvSpPr>
            <p:spPr bwMode="auto">
              <a:xfrm>
                <a:off x="5517" y="116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50" name="Rectangle 158"/>
              <p:cNvSpPr>
                <a:spLocks noChangeArrowheads="1"/>
              </p:cNvSpPr>
              <p:nvPr/>
            </p:nvSpPr>
            <p:spPr bwMode="auto">
              <a:xfrm>
                <a:off x="5503" y="96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3" name="Group 159"/>
            <p:cNvGrpSpPr/>
            <p:nvPr/>
          </p:nvGrpSpPr>
          <p:grpSpPr bwMode="auto">
            <a:xfrm>
              <a:off x="5408" y="1008"/>
              <a:ext cx="188" cy="404"/>
              <a:chOff x="5407" y="768"/>
              <a:chExt cx="188" cy="404"/>
            </a:xfrm>
          </p:grpSpPr>
          <p:sp>
            <p:nvSpPr>
              <p:cNvPr id="13447" name="Oval 160"/>
              <p:cNvSpPr>
                <a:spLocks noChangeArrowheads="1"/>
              </p:cNvSpPr>
              <p:nvPr/>
            </p:nvSpPr>
            <p:spPr bwMode="auto">
              <a:xfrm>
                <a:off x="5421" y="97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48" name="Rectangle 161"/>
              <p:cNvSpPr>
                <a:spLocks noChangeArrowheads="1"/>
              </p:cNvSpPr>
              <p:nvPr/>
            </p:nvSpPr>
            <p:spPr bwMode="auto">
              <a:xfrm>
                <a:off x="5407" y="768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4" name="Group 162"/>
            <p:cNvGrpSpPr/>
            <p:nvPr/>
          </p:nvGrpSpPr>
          <p:grpSpPr bwMode="auto">
            <a:xfrm>
              <a:off x="5312" y="816"/>
              <a:ext cx="188" cy="404"/>
              <a:chOff x="5311" y="576"/>
              <a:chExt cx="188" cy="404"/>
            </a:xfrm>
          </p:grpSpPr>
          <p:sp>
            <p:nvSpPr>
              <p:cNvPr id="13445" name="Oval 163"/>
              <p:cNvSpPr>
                <a:spLocks noChangeArrowheads="1"/>
              </p:cNvSpPr>
              <p:nvPr/>
            </p:nvSpPr>
            <p:spPr bwMode="auto">
              <a:xfrm>
                <a:off x="5325" y="7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46" name="Rectangle 164"/>
              <p:cNvSpPr>
                <a:spLocks noChangeArrowheads="1"/>
              </p:cNvSpPr>
              <p:nvPr/>
            </p:nvSpPr>
            <p:spPr bwMode="auto">
              <a:xfrm>
                <a:off x="5311" y="57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5" name="Group 165"/>
            <p:cNvGrpSpPr/>
            <p:nvPr/>
          </p:nvGrpSpPr>
          <p:grpSpPr bwMode="auto">
            <a:xfrm>
              <a:off x="5168" y="624"/>
              <a:ext cx="188" cy="404"/>
              <a:chOff x="5167" y="384"/>
              <a:chExt cx="188" cy="404"/>
            </a:xfrm>
          </p:grpSpPr>
          <p:sp>
            <p:nvSpPr>
              <p:cNvPr id="13443" name="Oval 166"/>
              <p:cNvSpPr>
                <a:spLocks noChangeArrowheads="1"/>
              </p:cNvSpPr>
              <p:nvPr/>
            </p:nvSpPr>
            <p:spPr bwMode="auto">
              <a:xfrm>
                <a:off x="5181" y="59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44" name="Rectangle 167"/>
              <p:cNvSpPr>
                <a:spLocks noChangeArrowheads="1"/>
              </p:cNvSpPr>
              <p:nvPr/>
            </p:nvSpPr>
            <p:spPr bwMode="auto">
              <a:xfrm>
                <a:off x="5167" y="38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6" name="Group 168"/>
            <p:cNvGrpSpPr/>
            <p:nvPr/>
          </p:nvGrpSpPr>
          <p:grpSpPr bwMode="auto">
            <a:xfrm>
              <a:off x="4976" y="480"/>
              <a:ext cx="188" cy="404"/>
              <a:chOff x="4975" y="240"/>
              <a:chExt cx="188" cy="404"/>
            </a:xfrm>
          </p:grpSpPr>
          <p:sp>
            <p:nvSpPr>
              <p:cNvPr id="13441" name="Oval 169"/>
              <p:cNvSpPr>
                <a:spLocks noChangeArrowheads="1"/>
              </p:cNvSpPr>
              <p:nvPr/>
            </p:nvSpPr>
            <p:spPr bwMode="auto">
              <a:xfrm>
                <a:off x="4989" y="44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42" name="Rectangle 170"/>
              <p:cNvSpPr>
                <a:spLocks noChangeArrowheads="1"/>
              </p:cNvSpPr>
              <p:nvPr/>
            </p:nvSpPr>
            <p:spPr bwMode="auto">
              <a:xfrm>
                <a:off x="4975" y="24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7" name="Group 171"/>
            <p:cNvGrpSpPr/>
            <p:nvPr/>
          </p:nvGrpSpPr>
          <p:grpSpPr bwMode="auto">
            <a:xfrm>
              <a:off x="4784" y="384"/>
              <a:ext cx="188" cy="404"/>
              <a:chOff x="4783" y="144"/>
              <a:chExt cx="188" cy="404"/>
            </a:xfrm>
          </p:grpSpPr>
          <p:sp>
            <p:nvSpPr>
              <p:cNvPr id="13439" name="Oval 172"/>
              <p:cNvSpPr>
                <a:spLocks noChangeArrowheads="1"/>
              </p:cNvSpPr>
              <p:nvPr/>
            </p:nvSpPr>
            <p:spPr bwMode="auto">
              <a:xfrm>
                <a:off x="4797" y="35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40" name="Rectangle 173"/>
              <p:cNvSpPr>
                <a:spLocks noChangeArrowheads="1"/>
              </p:cNvSpPr>
              <p:nvPr/>
            </p:nvSpPr>
            <p:spPr bwMode="auto">
              <a:xfrm>
                <a:off x="4783" y="14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8" name="Group 174"/>
            <p:cNvGrpSpPr/>
            <p:nvPr/>
          </p:nvGrpSpPr>
          <p:grpSpPr bwMode="auto">
            <a:xfrm>
              <a:off x="4368" y="240"/>
              <a:ext cx="188" cy="404"/>
              <a:chOff x="4351" y="0"/>
              <a:chExt cx="188" cy="404"/>
            </a:xfrm>
          </p:grpSpPr>
          <p:sp>
            <p:nvSpPr>
              <p:cNvPr id="13437" name="Oval 175"/>
              <p:cNvSpPr>
                <a:spLocks noChangeArrowheads="1"/>
              </p:cNvSpPr>
              <p:nvPr/>
            </p:nvSpPr>
            <p:spPr bwMode="auto">
              <a:xfrm>
                <a:off x="4365" y="20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38" name="Rectangle 176"/>
              <p:cNvSpPr>
                <a:spLocks noChangeArrowheads="1"/>
              </p:cNvSpPr>
              <p:nvPr/>
            </p:nvSpPr>
            <p:spPr bwMode="auto">
              <a:xfrm>
                <a:off x="4351" y="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89" name="Group 177"/>
            <p:cNvGrpSpPr/>
            <p:nvPr/>
          </p:nvGrpSpPr>
          <p:grpSpPr bwMode="auto">
            <a:xfrm>
              <a:off x="4608" y="288"/>
              <a:ext cx="188" cy="404"/>
              <a:chOff x="4591" y="48"/>
              <a:chExt cx="188" cy="404"/>
            </a:xfrm>
          </p:grpSpPr>
          <p:sp>
            <p:nvSpPr>
              <p:cNvPr id="13435" name="Oval 178"/>
              <p:cNvSpPr>
                <a:spLocks noChangeArrowheads="1"/>
              </p:cNvSpPr>
              <p:nvPr/>
            </p:nvSpPr>
            <p:spPr bwMode="auto">
              <a:xfrm>
                <a:off x="4605" y="25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36" name="Rectangle 179"/>
              <p:cNvSpPr>
                <a:spLocks noChangeArrowheads="1"/>
              </p:cNvSpPr>
              <p:nvPr/>
            </p:nvSpPr>
            <p:spPr bwMode="auto">
              <a:xfrm>
                <a:off x="4591" y="48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0" name="Group 180"/>
            <p:cNvGrpSpPr/>
            <p:nvPr/>
          </p:nvGrpSpPr>
          <p:grpSpPr bwMode="auto">
            <a:xfrm>
              <a:off x="4128" y="240"/>
              <a:ext cx="188" cy="404"/>
              <a:chOff x="4111" y="0"/>
              <a:chExt cx="188" cy="404"/>
            </a:xfrm>
          </p:grpSpPr>
          <p:sp>
            <p:nvSpPr>
              <p:cNvPr id="13433" name="Oval 181"/>
              <p:cNvSpPr>
                <a:spLocks noChangeArrowheads="1"/>
              </p:cNvSpPr>
              <p:nvPr/>
            </p:nvSpPr>
            <p:spPr bwMode="auto">
              <a:xfrm>
                <a:off x="4125" y="20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34" name="Rectangle 182"/>
              <p:cNvSpPr>
                <a:spLocks noChangeArrowheads="1"/>
              </p:cNvSpPr>
              <p:nvPr/>
            </p:nvSpPr>
            <p:spPr bwMode="auto">
              <a:xfrm>
                <a:off x="4111" y="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1" name="Group 183"/>
            <p:cNvGrpSpPr/>
            <p:nvPr/>
          </p:nvGrpSpPr>
          <p:grpSpPr bwMode="auto">
            <a:xfrm>
              <a:off x="3584" y="2688"/>
              <a:ext cx="188" cy="404"/>
              <a:chOff x="3583" y="2448"/>
              <a:chExt cx="188" cy="404"/>
            </a:xfrm>
          </p:grpSpPr>
          <p:sp>
            <p:nvSpPr>
              <p:cNvPr id="13431" name="Oval 184"/>
              <p:cNvSpPr>
                <a:spLocks noChangeArrowheads="1"/>
              </p:cNvSpPr>
              <p:nvPr/>
            </p:nvSpPr>
            <p:spPr bwMode="auto">
              <a:xfrm>
                <a:off x="3597" y="2656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32" name="Rectangle 185"/>
              <p:cNvSpPr>
                <a:spLocks noChangeArrowheads="1"/>
              </p:cNvSpPr>
              <p:nvPr/>
            </p:nvSpPr>
            <p:spPr bwMode="auto">
              <a:xfrm>
                <a:off x="3583" y="2448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2" name="Group 186"/>
            <p:cNvGrpSpPr/>
            <p:nvPr/>
          </p:nvGrpSpPr>
          <p:grpSpPr bwMode="auto">
            <a:xfrm>
              <a:off x="3392" y="2544"/>
              <a:ext cx="188" cy="404"/>
              <a:chOff x="3391" y="2304"/>
              <a:chExt cx="188" cy="404"/>
            </a:xfrm>
          </p:grpSpPr>
          <p:sp>
            <p:nvSpPr>
              <p:cNvPr id="13429" name="Oval 187"/>
              <p:cNvSpPr>
                <a:spLocks noChangeArrowheads="1"/>
              </p:cNvSpPr>
              <p:nvPr/>
            </p:nvSpPr>
            <p:spPr bwMode="auto">
              <a:xfrm>
                <a:off x="3405" y="251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30" name="Rectangle 188"/>
              <p:cNvSpPr>
                <a:spLocks noChangeArrowheads="1"/>
              </p:cNvSpPr>
              <p:nvPr/>
            </p:nvSpPr>
            <p:spPr bwMode="auto">
              <a:xfrm>
                <a:off x="3391" y="230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3" name="Group 189"/>
            <p:cNvGrpSpPr/>
            <p:nvPr/>
          </p:nvGrpSpPr>
          <p:grpSpPr bwMode="auto">
            <a:xfrm>
              <a:off x="3248" y="2400"/>
              <a:ext cx="188" cy="404"/>
              <a:chOff x="3247" y="2160"/>
              <a:chExt cx="188" cy="404"/>
            </a:xfrm>
          </p:grpSpPr>
          <p:sp>
            <p:nvSpPr>
              <p:cNvPr id="13427" name="Oval 190"/>
              <p:cNvSpPr>
                <a:spLocks noChangeArrowheads="1"/>
              </p:cNvSpPr>
              <p:nvPr/>
            </p:nvSpPr>
            <p:spPr bwMode="auto">
              <a:xfrm>
                <a:off x="3261" y="236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28" name="Rectangle 191"/>
              <p:cNvSpPr>
                <a:spLocks noChangeArrowheads="1"/>
              </p:cNvSpPr>
              <p:nvPr/>
            </p:nvSpPr>
            <p:spPr bwMode="auto">
              <a:xfrm>
                <a:off x="3247" y="216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4" name="Group 192"/>
            <p:cNvGrpSpPr/>
            <p:nvPr/>
          </p:nvGrpSpPr>
          <p:grpSpPr bwMode="auto">
            <a:xfrm>
              <a:off x="3104" y="2256"/>
              <a:ext cx="188" cy="404"/>
              <a:chOff x="3103" y="2016"/>
              <a:chExt cx="188" cy="404"/>
            </a:xfrm>
          </p:grpSpPr>
          <p:sp>
            <p:nvSpPr>
              <p:cNvPr id="13425" name="Oval 193"/>
              <p:cNvSpPr>
                <a:spLocks noChangeArrowheads="1"/>
              </p:cNvSpPr>
              <p:nvPr/>
            </p:nvSpPr>
            <p:spPr bwMode="auto">
              <a:xfrm>
                <a:off x="3117" y="222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26" name="Rectangle 194"/>
              <p:cNvSpPr>
                <a:spLocks noChangeArrowheads="1"/>
              </p:cNvSpPr>
              <p:nvPr/>
            </p:nvSpPr>
            <p:spPr bwMode="auto">
              <a:xfrm>
                <a:off x="3103" y="201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5" name="Group 195"/>
            <p:cNvGrpSpPr/>
            <p:nvPr/>
          </p:nvGrpSpPr>
          <p:grpSpPr bwMode="auto">
            <a:xfrm>
              <a:off x="2960" y="1584"/>
              <a:ext cx="188" cy="404"/>
              <a:chOff x="2959" y="1344"/>
              <a:chExt cx="188" cy="404"/>
            </a:xfrm>
          </p:grpSpPr>
          <p:sp>
            <p:nvSpPr>
              <p:cNvPr id="13423" name="Oval 196"/>
              <p:cNvSpPr>
                <a:spLocks noChangeArrowheads="1"/>
              </p:cNvSpPr>
              <p:nvPr/>
            </p:nvSpPr>
            <p:spPr bwMode="auto">
              <a:xfrm>
                <a:off x="2973" y="155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24" name="Rectangle 197"/>
              <p:cNvSpPr>
                <a:spLocks noChangeArrowheads="1"/>
              </p:cNvSpPr>
              <p:nvPr/>
            </p:nvSpPr>
            <p:spPr bwMode="auto">
              <a:xfrm>
                <a:off x="2959" y="134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6" name="Group 198"/>
            <p:cNvGrpSpPr/>
            <p:nvPr/>
          </p:nvGrpSpPr>
          <p:grpSpPr bwMode="auto">
            <a:xfrm>
              <a:off x="3008" y="2016"/>
              <a:ext cx="188" cy="404"/>
              <a:chOff x="3007" y="1776"/>
              <a:chExt cx="188" cy="404"/>
            </a:xfrm>
          </p:grpSpPr>
          <p:sp>
            <p:nvSpPr>
              <p:cNvPr id="13421" name="Oval 199"/>
              <p:cNvSpPr>
                <a:spLocks noChangeArrowheads="1"/>
              </p:cNvSpPr>
              <p:nvPr/>
            </p:nvSpPr>
            <p:spPr bwMode="auto">
              <a:xfrm>
                <a:off x="3021" y="198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22" name="Rectangle 200"/>
              <p:cNvSpPr>
                <a:spLocks noChangeArrowheads="1"/>
              </p:cNvSpPr>
              <p:nvPr/>
            </p:nvSpPr>
            <p:spPr bwMode="auto">
              <a:xfrm>
                <a:off x="3007" y="177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7" name="Group 201"/>
            <p:cNvGrpSpPr/>
            <p:nvPr/>
          </p:nvGrpSpPr>
          <p:grpSpPr bwMode="auto">
            <a:xfrm>
              <a:off x="2960" y="1824"/>
              <a:ext cx="188" cy="404"/>
              <a:chOff x="2959" y="1584"/>
              <a:chExt cx="188" cy="404"/>
            </a:xfrm>
          </p:grpSpPr>
          <p:sp>
            <p:nvSpPr>
              <p:cNvPr id="13419" name="Oval 202"/>
              <p:cNvSpPr>
                <a:spLocks noChangeArrowheads="1"/>
              </p:cNvSpPr>
              <p:nvPr/>
            </p:nvSpPr>
            <p:spPr bwMode="auto">
              <a:xfrm>
                <a:off x="2973" y="179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20" name="Rectangle 203"/>
              <p:cNvSpPr>
                <a:spLocks noChangeArrowheads="1"/>
              </p:cNvSpPr>
              <p:nvPr/>
            </p:nvSpPr>
            <p:spPr bwMode="auto">
              <a:xfrm>
                <a:off x="2959" y="158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398" name="Group 204"/>
            <p:cNvGrpSpPr/>
            <p:nvPr/>
          </p:nvGrpSpPr>
          <p:grpSpPr bwMode="auto">
            <a:xfrm>
              <a:off x="2960" y="1344"/>
              <a:ext cx="188" cy="404"/>
              <a:chOff x="2959" y="1104"/>
              <a:chExt cx="188" cy="404"/>
            </a:xfrm>
          </p:grpSpPr>
          <p:sp>
            <p:nvSpPr>
              <p:cNvPr id="13417" name="Oval 205"/>
              <p:cNvSpPr>
                <a:spLocks noChangeArrowheads="1"/>
              </p:cNvSpPr>
              <p:nvPr/>
            </p:nvSpPr>
            <p:spPr bwMode="auto">
              <a:xfrm>
                <a:off x="2973" y="131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8" name="Rectangle 206"/>
              <p:cNvSpPr>
                <a:spLocks noChangeArrowheads="1"/>
              </p:cNvSpPr>
              <p:nvPr/>
            </p:nvSpPr>
            <p:spPr bwMode="auto">
              <a:xfrm>
                <a:off x="2959" y="110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5" name="Group 207"/>
            <p:cNvGrpSpPr/>
            <p:nvPr/>
          </p:nvGrpSpPr>
          <p:grpSpPr bwMode="auto">
            <a:xfrm>
              <a:off x="4496" y="2880"/>
              <a:ext cx="188" cy="404"/>
              <a:chOff x="4495" y="2640"/>
              <a:chExt cx="188" cy="404"/>
            </a:xfrm>
          </p:grpSpPr>
          <p:sp>
            <p:nvSpPr>
              <p:cNvPr id="13415" name="Oval 208"/>
              <p:cNvSpPr>
                <a:spLocks noChangeArrowheads="1"/>
              </p:cNvSpPr>
              <p:nvPr/>
            </p:nvSpPr>
            <p:spPr bwMode="auto">
              <a:xfrm>
                <a:off x="4509" y="284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6" name="Rectangle 209"/>
              <p:cNvSpPr>
                <a:spLocks noChangeArrowheads="1"/>
              </p:cNvSpPr>
              <p:nvPr/>
            </p:nvSpPr>
            <p:spPr bwMode="auto">
              <a:xfrm>
                <a:off x="4495" y="264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400" name="Group 210"/>
            <p:cNvGrpSpPr/>
            <p:nvPr/>
          </p:nvGrpSpPr>
          <p:grpSpPr bwMode="auto">
            <a:xfrm>
              <a:off x="4256" y="2880"/>
              <a:ext cx="188" cy="404"/>
              <a:chOff x="4255" y="2640"/>
              <a:chExt cx="188" cy="404"/>
            </a:xfrm>
          </p:grpSpPr>
          <p:sp>
            <p:nvSpPr>
              <p:cNvPr id="13413" name="Oval 211"/>
              <p:cNvSpPr>
                <a:spLocks noChangeArrowheads="1"/>
              </p:cNvSpPr>
              <p:nvPr/>
            </p:nvSpPr>
            <p:spPr bwMode="auto">
              <a:xfrm>
                <a:off x="4269" y="284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4" name="Rectangle 212"/>
              <p:cNvSpPr>
                <a:spLocks noChangeArrowheads="1"/>
              </p:cNvSpPr>
              <p:nvPr/>
            </p:nvSpPr>
            <p:spPr bwMode="auto">
              <a:xfrm>
                <a:off x="4255" y="264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401" name="Group 213"/>
            <p:cNvGrpSpPr/>
            <p:nvPr/>
          </p:nvGrpSpPr>
          <p:grpSpPr bwMode="auto">
            <a:xfrm>
              <a:off x="4016" y="2880"/>
              <a:ext cx="188" cy="404"/>
              <a:chOff x="4015" y="2640"/>
              <a:chExt cx="188" cy="404"/>
            </a:xfrm>
          </p:grpSpPr>
          <p:sp>
            <p:nvSpPr>
              <p:cNvPr id="13411" name="Oval 214"/>
              <p:cNvSpPr>
                <a:spLocks noChangeArrowheads="1"/>
              </p:cNvSpPr>
              <p:nvPr/>
            </p:nvSpPr>
            <p:spPr bwMode="auto">
              <a:xfrm>
                <a:off x="4029" y="2848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2" name="Rectangle 215"/>
              <p:cNvSpPr>
                <a:spLocks noChangeArrowheads="1"/>
              </p:cNvSpPr>
              <p:nvPr/>
            </p:nvSpPr>
            <p:spPr bwMode="auto">
              <a:xfrm>
                <a:off x="4015" y="2640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402" name="Group 216"/>
            <p:cNvGrpSpPr/>
            <p:nvPr/>
          </p:nvGrpSpPr>
          <p:grpSpPr bwMode="auto">
            <a:xfrm>
              <a:off x="3776" y="2784"/>
              <a:ext cx="188" cy="404"/>
              <a:chOff x="3775" y="2544"/>
              <a:chExt cx="188" cy="404"/>
            </a:xfrm>
          </p:grpSpPr>
          <p:sp>
            <p:nvSpPr>
              <p:cNvPr id="13409" name="Oval 217"/>
              <p:cNvSpPr>
                <a:spLocks noChangeArrowheads="1"/>
              </p:cNvSpPr>
              <p:nvPr/>
            </p:nvSpPr>
            <p:spPr bwMode="auto">
              <a:xfrm>
                <a:off x="3789" y="2752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0" name="Rectangle 218"/>
              <p:cNvSpPr>
                <a:spLocks noChangeArrowheads="1"/>
              </p:cNvSpPr>
              <p:nvPr/>
            </p:nvSpPr>
            <p:spPr bwMode="auto">
              <a:xfrm>
                <a:off x="3775" y="2544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403" name="Group 219"/>
            <p:cNvGrpSpPr/>
            <p:nvPr/>
          </p:nvGrpSpPr>
          <p:grpSpPr bwMode="auto">
            <a:xfrm>
              <a:off x="4880" y="2736"/>
              <a:ext cx="188" cy="404"/>
              <a:chOff x="4879" y="2496"/>
              <a:chExt cx="188" cy="404"/>
            </a:xfrm>
          </p:grpSpPr>
          <p:sp>
            <p:nvSpPr>
              <p:cNvPr id="13407" name="Oval 220"/>
              <p:cNvSpPr>
                <a:spLocks noChangeArrowheads="1"/>
              </p:cNvSpPr>
              <p:nvPr/>
            </p:nvSpPr>
            <p:spPr bwMode="auto">
              <a:xfrm>
                <a:off x="4893" y="2704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8" name="Rectangle 221"/>
              <p:cNvSpPr>
                <a:spLocks noChangeArrowheads="1"/>
              </p:cNvSpPr>
              <p:nvPr/>
            </p:nvSpPr>
            <p:spPr bwMode="auto">
              <a:xfrm>
                <a:off x="4879" y="2496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13404" name="Group 222"/>
            <p:cNvGrpSpPr/>
            <p:nvPr/>
          </p:nvGrpSpPr>
          <p:grpSpPr bwMode="auto">
            <a:xfrm>
              <a:off x="4688" y="2823"/>
              <a:ext cx="188" cy="404"/>
              <a:chOff x="4687" y="2583"/>
              <a:chExt cx="188" cy="404"/>
            </a:xfrm>
          </p:grpSpPr>
          <p:sp>
            <p:nvSpPr>
              <p:cNvPr id="13405" name="Oval 223"/>
              <p:cNvSpPr>
                <a:spLocks noChangeArrowheads="1"/>
              </p:cNvSpPr>
              <p:nvPr/>
            </p:nvSpPr>
            <p:spPr bwMode="auto">
              <a:xfrm>
                <a:off x="4701" y="2791"/>
                <a:ext cx="136" cy="136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6" name="Rectangle 224"/>
              <p:cNvSpPr>
                <a:spLocks noChangeArrowheads="1"/>
              </p:cNvSpPr>
              <p:nvPr/>
            </p:nvSpPr>
            <p:spPr bwMode="auto">
              <a:xfrm>
                <a:off x="4687" y="2583"/>
                <a:ext cx="18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>
                    <a:latin typeface="Times New Roman" panose="02020603050405020304" pitchFamily="18" charset="0"/>
                  </a:rPr>
                  <a:t>.</a:t>
                </a:r>
              </a:p>
            </p:txBody>
          </p:sp>
        </p:grpSp>
      </p:grpSp>
      <p:grpSp>
        <p:nvGrpSpPr>
          <p:cNvPr id="7" name="Group 225"/>
          <p:cNvGrpSpPr/>
          <p:nvPr/>
        </p:nvGrpSpPr>
        <p:grpSpPr bwMode="auto">
          <a:xfrm>
            <a:off x="5510213" y="668338"/>
            <a:ext cx="298450" cy="641350"/>
            <a:chOff x="3871" y="48"/>
            <a:chExt cx="188" cy="404"/>
          </a:xfrm>
        </p:grpSpPr>
        <p:sp>
          <p:nvSpPr>
            <p:cNvPr id="13331" name="Oval 226"/>
            <p:cNvSpPr>
              <a:spLocks noChangeArrowheads="1"/>
            </p:cNvSpPr>
            <p:nvPr/>
          </p:nvSpPr>
          <p:spPr bwMode="auto">
            <a:xfrm>
              <a:off x="3885" y="256"/>
              <a:ext cx="136" cy="136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2" name="Rectangle 227"/>
            <p:cNvSpPr>
              <a:spLocks noChangeArrowheads="1"/>
            </p:cNvSpPr>
            <p:nvPr/>
          </p:nvSpPr>
          <p:spPr bwMode="auto">
            <a:xfrm>
              <a:off x="3871" y="48"/>
              <a:ext cx="188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3600">
                  <a:latin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26854" name="Text Box 230"/>
          <p:cNvSpPr txBox="1">
            <a:spLocks noChangeArrowheads="1"/>
          </p:cNvSpPr>
          <p:nvPr/>
        </p:nvSpPr>
        <p:spPr bwMode="auto">
          <a:xfrm>
            <a:off x="755650" y="1412875"/>
            <a:ext cx="3094038" cy="519113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作积分回路如图</a:t>
            </a:r>
          </a:p>
        </p:txBody>
      </p:sp>
      <p:sp>
        <p:nvSpPr>
          <p:cNvPr id="26855" name="Text Box 231"/>
          <p:cNvSpPr txBox="1">
            <a:spLocks noChangeArrowheads="1"/>
          </p:cNvSpPr>
          <p:nvPr/>
        </p:nvSpPr>
        <p:spPr bwMode="auto">
          <a:xfrm>
            <a:off x="684213" y="2060575"/>
            <a:ext cx="1228725" cy="519113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方向</a:t>
            </a:r>
          </a:p>
        </p:txBody>
      </p:sp>
      <p:grpSp>
        <p:nvGrpSpPr>
          <p:cNvPr id="13399" name="Group 232"/>
          <p:cNvGrpSpPr/>
          <p:nvPr/>
        </p:nvGrpSpPr>
        <p:grpSpPr bwMode="auto">
          <a:xfrm>
            <a:off x="1692275" y="2060575"/>
            <a:ext cx="2374900" cy="519113"/>
            <a:chOff x="1104" y="3600"/>
            <a:chExt cx="1496" cy="327"/>
          </a:xfrm>
        </p:grpSpPr>
        <p:sp>
          <p:nvSpPr>
            <p:cNvPr id="13329" name="AutoShape 233"/>
            <p:cNvSpPr>
              <a:spLocks noChangeArrowheads="1"/>
            </p:cNvSpPr>
            <p:nvPr/>
          </p:nvSpPr>
          <p:spPr bwMode="auto">
            <a:xfrm>
              <a:off x="1104" y="3766"/>
              <a:ext cx="431" cy="49"/>
            </a:xfrm>
            <a:prstGeom prst="rightArrow">
              <a:avLst>
                <a:gd name="adj1" fmla="val 50000"/>
                <a:gd name="adj2" fmla="val 219898"/>
              </a:avLst>
            </a:prstGeom>
            <a:solidFill>
              <a:srgbClr val="FF0066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30" name="Text Box 234"/>
            <p:cNvSpPr txBox="1">
              <a:spLocks noChangeArrowheads="1"/>
            </p:cNvSpPr>
            <p:nvPr/>
          </p:nvSpPr>
          <p:spPr bwMode="auto">
            <a:xfrm>
              <a:off x="1584" y="3600"/>
              <a:ext cx="1016" cy="327"/>
            </a:xfrm>
            <a:prstGeom prst="rect">
              <a:avLst/>
            </a:prstGeom>
            <a:noFill/>
            <a:ln w="381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800" b="1">
                  <a:latin typeface="Times New Roman" panose="02020603050405020304" pitchFamily="18" charset="0"/>
                </a:rPr>
                <a:t>右手螺旋</a:t>
              </a: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2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utoUpdateAnimBg="0"/>
      <p:bldP spid="26854" grpId="0" autoUpdateAnimBg="0"/>
      <p:bldP spid="2685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6804025" y="981075"/>
            <a:ext cx="1993900" cy="3735388"/>
            <a:chOff x="4177" y="1086"/>
            <a:chExt cx="1256" cy="2353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auto">
            <a:xfrm>
              <a:off x="4180" y="1655"/>
              <a:ext cx="942" cy="1527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52" name="Oval 4"/>
            <p:cNvSpPr>
              <a:spLocks noChangeArrowheads="1"/>
            </p:cNvSpPr>
            <p:nvPr/>
          </p:nvSpPr>
          <p:spPr bwMode="auto">
            <a:xfrm>
              <a:off x="4177" y="2959"/>
              <a:ext cx="948" cy="480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53" name="Oval 5"/>
            <p:cNvSpPr>
              <a:spLocks noChangeArrowheads="1"/>
            </p:cNvSpPr>
            <p:nvPr/>
          </p:nvSpPr>
          <p:spPr bwMode="auto">
            <a:xfrm>
              <a:off x="4180" y="1511"/>
              <a:ext cx="942" cy="328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8683" name="Line 6"/>
            <p:cNvSpPr>
              <a:spLocks noChangeShapeType="1"/>
            </p:cNvSpPr>
            <p:nvPr/>
          </p:nvSpPr>
          <p:spPr bwMode="auto">
            <a:xfrm>
              <a:off x="4724" y="1171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4" name="Line 7"/>
            <p:cNvSpPr>
              <a:spLocks noChangeShapeType="1"/>
            </p:cNvSpPr>
            <p:nvPr/>
          </p:nvSpPr>
          <p:spPr bwMode="auto">
            <a:xfrm>
              <a:off x="4943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5" name="Line 8"/>
            <p:cNvSpPr>
              <a:spLocks noChangeShapeType="1"/>
            </p:cNvSpPr>
            <p:nvPr/>
          </p:nvSpPr>
          <p:spPr bwMode="auto">
            <a:xfrm>
              <a:off x="4797" y="1363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6" name="Line 9"/>
            <p:cNvSpPr>
              <a:spLocks noChangeShapeType="1"/>
            </p:cNvSpPr>
            <p:nvPr/>
          </p:nvSpPr>
          <p:spPr bwMode="auto">
            <a:xfrm>
              <a:off x="4469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7" name="Line 10"/>
            <p:cNvSpPr>
              <a:spLocks noChangeShapeType="1"/>
            </p:cNvSpPr>
            <p:nvPr/>
          </p:nvSpPr>
          <p:spPr bwMode="auto">
            <a:xfrm>
              <a:off x="4287" y="1267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8" name="Line 11"/>
            <p:cNvSpPr>
              <a:spLocks noChangeShapeType="1"/>
            </p:cNvSpPr>
            <p:nvPr/>
          </p:nvSpPr>
          <p:spPr bwMode="auto">
            <a:xfrm>
              <a:off x="4579" y="1363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689" name="Line 12"/>
            <p:cNvSpPr>
              <a:spLocks noChangeShapeType="1"/>
            </p:cNvSpPr>
            <p:nvPr/>
          </p:nvSpPr>
          <p:spPr bwMode="auto">
            <a:xfrm>
              <a:off x="4651" y="1651"/>
              <a:ext cx="474" cy="1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8690" name="Group 13"/>
            <p:cNvGrpSpPr/>
            <p:nvPr/>
          </p:nvGrpSpPr>
          <p:grpSpPr bwMode="auto">
            <a:xfrm>
              <a:off x="4980" y="1086"/>
              <a:ext cx="453" cy="701"/>
              <a:chOff x="5119" y="1099"/>
              <a:chExt cx="453" cy="701"/>
            </a:xfrm>
          </p:grpSpPr>
          <p:sp>
            <p:nvSpPr>
              <p:cNvPr id="28691" name="Rectangle 14"/>
              <p:cNvSpPr>
                <a:spLocks noChangeArrowheads="1"/>
              </p:cNvSpPr>
              <p:nvPr/>
            </p:nvSpPr>
            <p:spPr bwMode="auto">
              <a:xfrm>
                <a:off x="5119" y="1099"/>
                <a:ext cx="22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Times New Roman" panose="02020603050405020304" pitchFamily="18" charset="0"/>
                    <a:ea typeface="楷体_GB2312" pitchFamily="49" charset="-122"/>
                  </a:rPr>
                  <a:t>I</a:t>
                </a:r>
              </a:p>
            </p:txBody>
          </p:sp>
          <p:sp>
            <p:nvSpPr>
              <p:cNvPr id="28692" name="Rectangle 15"/>
              <p:cNvSpPr>
                <a:spLocks noChangeArrowheads="1"/>
              </p:cNvSpPr>
              <p:nvPr/>
            </p:nvSpPr>
            <p:spPr bwMode="auto">
              <a:xfrm>
                <a:off x="5264" y="1396"/>
                <a:ext cx="308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Times New Roman" panose="02020603050405020304" pitchFamily="18" charset="0"/>
                    <a:ea typeface="楷体_GB2312" pitchFamily="49" charset="-122"/>
                  </a:rPr>
                  <a:t>R</a:t>
                </a:r>
              </a:p>
            </p:txBody>
          </p:sp>
        </p:grpSp>
      </p:grp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611188" y="2276475"/>
            <a:ext cx="2185987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150000"/>
              <a:buFont typeface="Wingdings" panose="05000000000000000000" pitchFamily="2" charset="2"/>
              <a:buNone/>
            </a:pPr>
            <a:r>
              <a:rPr kumimoji="1" lang="zh-CN" altLang="en-US" sz="2800" b="1" u="sng">
                <a:solidFill>
                  <a:srgbClr val="FF0000"/>
                </a:solidFill>
                <a:latin typeface="Times New Roman" panose="02020603050405020304" pitchFamily="18" charset="0"/>
              </a:rPr>
              <a:t>分析对称性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1403350" y="2924175"/>
            <a:ext cx="3884613" cy="519113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电流分布</a:t>
            </a:r>
            <a:r>
              <a:rPr kumimoji="1" lang="en-US" altLang="zh-CN" sz="2800" b="1">
                <a:latin typeface="宋体" panose="02010600030101010101" pitchFamily="2" charset="-122"/>
              </a:rPr>
              <a:t>——</a:t>
            </a:r>
            <a:r>
              <a:rPr kumimoji="1" lang="zh-CN" altLang="en-US" sz="2800" b="1">
                <a:latin typeface="Times New Roman" panose="02020603050405020304" pitchFamily="18" charset="0"/>
              </a:rPr>
              <a:t>轴对称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1331913" y="3571875"/>
            <a:ext cx="3898900" cy="519113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磁场分布</a:t>
            </a:r>
            <a:r>
              <a:rPr kumimoji="1" lang="en-US" altLang="zh-CN" sz="2800" b="1">
                <a:latin typeface="宋体" panose="02010600030101010101" pitchFamily="2" charset="-122"/>
              </a:rPr>
              <a:t>——</a:t>
            </a:r>
            <a:r>
              <a:rPr kumimoji="1" lang="zh-CN" altLang="en-US" sz="2800" b="1">
                <a:latin typeface="Times New Roman" panose="02020603050405020304" pitchFamily="18" charset="0"/>
              </a:rPr>
              <a:t>轴对称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611188" y="908050"/>
            <a:ext cx="5473700" cy="10318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800" b="1">
                <a:latin typeface="宋体" panose="02010600030101010101" pitchFamily="2" charset="-122"/>
              </a:rPr>
              <a:t>已知：</a:t>
            </a:r>
            <a:r>
              <a:rPr kumimoji="1" lang="en-US" altLang="zh-CN" sz="2800" b="1" i="1">
                <a:latin typeface="宋体" panose="02010600030101010101" pitchFamily="2" charset="-122"/>
              </a:rPr>
              <a:t>I</a:t>
            </a:r>
            <a:r>
              <a:rPr kumimoji="1" lang="zh-CN" altLang="en-US" sz="2800" b="1" i="1">
                <a:latin typeface="宋体" panose="02010600030101010101" pitchFamily="2" charset="-122"/>
              </a:rPr>
              <a:t>、</a:t>
            </a:r>
            <a:r>
              <a:rPr kumimoji="1" lang="en-US" altLang="zh-CN" sz="2800" b="1" i="1">
                <a:latin typeface="宋体" panose="02010600030101010101" pitchFamily="2" charset="-122"/>
              </a:rPr>
              <a:t>R</a:t>
            </a:r>
          </a:p>
          <a:p>
            <a:pPr>
              <a:lnSpc>
                <a:spcPct val="110000"/>
              </a:lnSpc>
            </a:pPr>
            <a:r>
              <a:rPr kumimoji="1" lang="zh-CN" altLang="en-US" sz="2800" b="1">
                <a:latin typeface="宋体" panose="02010600030101010101" pitchFamily="2" charset="-122"/>
              </a:rPr>
              <a:t>电流沿轴向，在截面上均匀分布</a:t>
            </a:r>
            <a:endParaRPr kumimoji="1" lang="zh-CN" altLang="en-US" sz="2800" b="1" i="1">
              <a:latin typeface="宋体" panose="02010600030101010101" pitchFamily="2" charset="-122"/>
            </a:endParaRPr>
          </a:p>
        </p:txBody>
      </p:sp>
      <p:sp>
        <p:nvSpPr>
          <p:cNvPr id="28679" name="Text Box 21"/>
          <p:cNvSpPr txBox="1">
            <a:spLocks noChangeArrowheads="1"/>
          </p:cNvSpPr>
          <p:nvPr/>
        </p:nvSpPr>
        <p:spPr bwMode="auto">
          <a:xfrm>
            <a:off x="1214438" y="142875"/>
            <a:ext cx="5832475" cy="676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2   </a:t>
            </a:r>
            <a:r>
              <a:rPr lang="zh-CN" altLang="en-US" sz="3200" b="1">
                <a:latin typeface="Times New Roman" panose="02020603050405020304" pitchFamily="18" charset="0"/>
              </a:rPr>
              <a:t>无限长载流圆柱体的磁场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5" grpId="0" build="p" autoUpdateAnimBg="0"/>
      <p:bldP spid="27666" grpId="0" autoUpdateAnimBg="0"/>
      <p:bldP spid="27667" grpId="0" autoUpdateAnimBg="0"/>
      <p:bldP spid="2766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Oval 2"/>
          <p:cNvSpPr>
            <a:spLocks noChangeArrowheads="1"/>
          </p:cNvSpPr>
          <p:nvPr/>
        </p:nvSpPr>
        <p:spPr bwMode="auto">
          <a:xfrm>
            <a:off x="4749800" y="2868613"/>
            <a:ext cx="1828800" cy="175260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 type="none" w="sm" len="sm"/>
            <a:tailEnd type="none" w="sm" len="sm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5969000" y="3325813"/>
            <a:ext cx="2057400" cy="457200"/>
          </a:xfrm>
          <a:prstGeom prst="line">
            <a:avLst/>
          </a:prstGeom>
          <a:noFill/>
          <a:ln w="38100">
            <a:solidFill>
              <a:srgbClr val="CC3300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/>
          <p:nvPr/>
        </p:nvGrpSpPr>
        <p:grpSpPr bwMode="auto">
          <a:xfrm>
            <a:off x="7862888" y="2154238"/>
            <a:ext cx="568325" cy="1628775"/>
            <a:chOff x="4037" y="1469"/>
            <a:chExt cx="358" cy="1026"/>
          </a:xfrm>
        </p:grpSpPr>
        <p:sp>
          <p:nvSpPr>
            <p:cNvPr id="14391" name="Line 5"/>
            <p:cNvSpPr>
              <a:spLocks noChangeShapeType="1"/>
            </p:cNvSpPr>
            <p:nvPr/>
          </p:nvSpPr>
          <p:spPr bwMode="auto">
            <a:xfrm flipV="1">
              <a:off x="4111" y="1823"/>
              <a:ext cx="0" cy="67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4349" name="Object 6"/>
            <p:cNvGraphicFramePr>
              <a:graphicFrameLocks noChangeAspect="1"/>
            </p:cNvGraphicFramePr>
            <p:nvPr/>
          </p:nvGraphicFramePr>
          <p:xfrm>
            <a:off x="4037" y="1469"/>
            <a:ext cx="358" cy="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2" name="Equation" r:id="rId4" imgW="6908800" imgH="6908800" progId="">
                    <p:embed/>
                  </p:oleObj>
                </mc:Choice>
                <mc:Fallback>
                  <p:oleObj name="Equation" r:id="rId4" imgW="6908800" imgH="6908800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7" y="1469"/>
                          <a:ext cx="358" cy="3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5664200" y="3783013"/>
            <a:ext cx="2362200" cy="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969000" y="3402013"/>
            <a:ext cx="0" cy="838200"/>
          </a:xfrm>
          <a:prstGeom prst="line">
            <a:avLst/>
          </a:prstGeom>
          <a:noFill/>
          <a:ln w="12700">
            <a:solidFill>
              <a:srgbClr val="CC3300"/>
            </a:solidFill>
            <a:prstDash val="dash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5892800" y="4164013"/>
            <a:ext cx="152400" cy="152400"/>
          </a:xfrm>
          <a:prstGeom prst="ellipse">
            <a:avLst/>
          </a:prstGeom>
          <a:solidFill>
            <a:schemeClr val="hlink"/>
          </a:solidFill>
          <a:ln w="12700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5892800" y="3249613"/>
            <a:ext cx="152400" cy="152400"/>
          </a:xfrm>
          <a:prstGeom prst="ellipse">
            <a:avLst/>
          </a:prstGeom>
          <a:solidFill>
            <a:schemeClr val="hlink"/>
          </a:solidFill>
          <a:ln w="12700">
            <a:solidFill>
              <a:srgbClr val="CC33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6121400" y="3783013"/>
            <a:ext cx="1828800" cy="422275"/>
          </a:xfrm>
          <a:prstGeom prst="line">
            <a:avLst/>
          </a:prstGeom>
          <a:noFill/>
          <a:ln w="38100">
            <a:solidFill>
              <a:schemeClr val="folHlink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12"/>
          <p:cNvGrpSpPr/>
          <p:nvPr/>
        </p:nvGrpSpPr>
        <p:grpSpPr bwMode="auto">
          <a:xfrm>
            <a:off x="5207000" y="3630613"/>
            <a:ext cx="3001963" cy="561975"/>
            <a:chOff x="864" y="3312"/>
            <a:chExt cx="1891" cy="354"/>
          </a:xfrm>
        </p:grpSpPr>
        <p:grpSp>
          <p:nvGrpSpPr>
            <p:cNvPr id="14388" name="Group 13"/>
            <p:cNvGrpSpPr/>
            <p:nvPr/>
          </p:nvGrpSpPr>
          <p:grpSpPr bwMode="auto">
            <a:xfrm>
              <a:off x="1104" y="3360"/>
              <a:ext cx="1536" cy="96"/>
              <a:chOff x="1104" y="3360"/>
              <a:chExt cx="1536" cy="96"/>
            </a:xfrm>
          </p:grpSpPr>
          <p:sp>
            <p:nvSpPr>
              <p:cNvPr id="14389" name="Oval 14"/>
              <p:cNvSpPr>
                <a:spLocks noChangeArrowheads="1"/>
              </p:cNvSpPr>
              <p:nvPr/>
            </p:nvSpPr>
            <p:spPr bwMode="auto">
              <a:xfrm>
                <a:off x="2592" y="3360"/>
                <a:ext cx="48" cy="96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390" name="Oval 15"/>
              <p:cNvSpPr>
                <a:spLocks noChangeArrowheads="1"/>
              </p:cNvSpPr>
              <p:nvPr/>
            </p:nvSpPr>
            <p:spPr bwMode="auto">
              <a:xfrm>
                <a:off x="1104" y="3360"/>
                <a:ext cx="48" cy="96"/>
              </a:xfrm>
              <a:prstGeom prst="ellipse">
                <a:avLst/>
              </a:prstGeom>
              <a:solidFill>
                <a:srgbClr val="FF0066"/>
              </a:solidFill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14347" name="Object 16"/>
            <p:cNvGraphicFramePr>
              <a:graphicFrameLocks noChangeAspect="1"/>
            </p:cNvGraphicFramePr>
            <p:nvPr/>
          </p:nvGraphicFramePr>
          <p:xfrm>
            <a:off x="864" y="3312"/>
            <a:ext cx="211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3" name="公式" r:id="rId6" imgW="6096000" imgH="6502400" progId="Equation.3">
                    <p:embed/>
                  </p:oleObj>
                </mc:Choice>
                <mc:Fallback>
                  <p:oleObj name="公式" r:id="rId6" imgW="6096000" imgH="65024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3312"/>
                          <a:ext cx="211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8" name="Object 17"/>
            <p:cNvGraphicFramePr>
              <a:graphicFrameLocks noChangeAspect="1"/>
            </p:cNvGraphicFramePr>
            <p:nvPr/>
          </p:nvGraphicFramePr>
          <p:xfrm>
            <a:off x="2544" y="3456"/>
            <a:ext cx="211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4" name="公式" r:id="rId8" imgW="6096000" imgH="6096000" progId="Equation.3">
                    <p:embed/>
                  </p:oleObj>
                </mc:Choice>
                <mc:Fallback>
                  <p:oleObj name="公式" r:id="rId8" imgW="6096000" imgH="60960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3456"/>
                          <a:ext cx="211" cy="2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3463925" y="1412875"/>
            <a:ext cx="4525963" cy="4513263"/>
          </a:xfrm>
          <a:prstGeom prst="ellips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29715" name="Object 19"/>
          <p:cNvGraphicFramePr>
            <a:graphicFrameLocks noChangeAspect="1"/>
          </p:cNvGraphicFramePr>
          <p:nvPr/>
        </p:nvGraphicFramePr>
        <p:xfrm>
          <a:off x="5226050" y="2849563"/>
          <a:ext cx="71755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5" name="Equation" r:id="rId10" imgW="7721600" imgH="7315200" progId="">
                  <p:embed/>
                </p:oleObj>
              </mc:Choice>
              <mc:Fallback>
                <p:oleObj name="Equation" r:id="rId10" imgW="7721600" imgH="7315200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6050" y="2849563"/>
                        <a:ext cx="717550" cy="67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6" name="Object 20"/>
          <p:cNvGraphicFramePr>
            <a:graphicFrameLocks noChangeAspect="1"/>
          </p:cNvGraphicFramePr>
          <p:nvPr/>
        </p:nvGraphicFramePr>
        <p:xfrm>
          <a:off x="5233988" y="3962400"/>
          <a:ext cx="7556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6" name="Equation" r:id="rId12" imgW="8128000" imgH="7315200" progId="">
                  <p:embed/>
                </p:oleObj>
              </mc:Choice>
              <mc:Fallback>
                <p:oleObj name="Equation" r:id="rId12" imgW="8128000" imgH="73152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3988" y="3962400"/>
                        <a:ext cx="755650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1"/>
          <p:cNvGrpSpPr/>
          <p:nvPr/>
        </p:nvGrpSpPr>
        <p:grpSpPr bwMode="auto">
          <a:xfrm>
            <a:off x="7966075" y="2700338"/>
            <a:ext cx="911225" cy="1082675"/>
            <a:chOff x="4102" y="1813"/>
            <a:chExt cx="574" cy="682"/>
          </a:xfrm>
        </p:grpSpPr>
        <p:sp>
          <p:nvSpPr>
            <p:cNvPr id="14387" name="Line 22"/>
            <p:cNvSpPr>
              <a:spLocks noChangeShapeType="1"/>
            </p:cNvSpPr>
            <p:nvPr/>
          </p:nvSpPr>
          <p:spPr bwMode="auto">
            <a:xfrm flipV="1">
              <a:off x="4102" y="2063"/>
              <a:ext cx="144" cy="43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4346" name="Object 23"/>
            <p:cNvGraphicFramePr>
              <a:graphicFrameLocks noChangeAspect="1"/>
            </p:cNvGraphicFramePr>
            <p:nvPr/>
          </p:nvGraphicFramePr>
          <p:xfrm>
            <a:off x="4276" y="1813"/>
            <a:ext cx="400" cy="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7" name="Equation" r:id="rId14" imgW="7721600" imgH="8128000" progId="">
                    <p:embed/>
                  </p:oleObj>
                </mc:Choice>
                <mc:Fallback>
                  <p:oleObj name="Equation" r:id="rId14" imgW="7721600" imgH="8128000" progId="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6" y="1813"/>
                          <a:ext cx="400" cy="4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4"/>
          <p:cNvGrpSpPr/>
          <p:nvPr/>
        </p:nvGrpSpPr>
        <p:grpSpPr bwMode="auto">
          <a:xfrm>
            <a:off x="7112000" y="2678113"/>
            <a:ext cx="838200" cy="1104900"/>
            <a:chOff x="3564" y="1799"/>
            <a:chExt cx="528" cy="696"/>
          </a:xfrm>
        </p:grpSpPr>
        <p:sp>
          <p:nvSpPr>
            <p:cNvPr id="14386" name="Line 25"/>
            <p:cNvSpPr>
              <a:spLocks noChangeShapeType="1"/>
            </p:cNvSpPr>
            <p:nvPr/>
          </p:nvSpPr>
          <p:spPr bwMode="auto">
            <a:xfrm rot="-406907" flipH="1" flipV="1">
              <a:off x="3996" y="2063"/>
              <a:ext cx="96" cy="43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4345" name="Object 26"/>
            <p:cNvGraphicFramePr>
              <a:graphicFrameLocks noChangeAspect="1"/>
            </p:cNvGraphicFramePr>
            <p:nvPr/>
          </p:nvGraphicFramePr>
          <p:xfrm>
            <a:off x="3564" y="1799"/>
            <a:ext cx="421" cy="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8" name="Equation" r:id="rId16" imgW="8128000" imgH="8128000" progId="">
                    <p:embed/>
                  </p:oleObj>
                </mc:Choice>
                <mc:Fallback>
                  <p:oleObj name="Equation" r:id="rId16" imgW="8128000" imgH="8128000" progId="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4" y="1799"/>
                          <a:ext cx="421" cy="4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7"/>
          <p:cNvGrpSpPr/>
          <p:nvPr/>
        </p:nvGrpSpPr>
        <p:grpSpPr bwMode="auto">
          <a:xfrm>
            <a:off x="4121150" y="803275"/>
            <a:ext cx="3327400" cy="530225"/>
            <a:chOff x="689" y="207"/>
            <a:chExt cx="2096" cy="334"/>
          </a:xfrm>
        </p:grpSpPr>
        <p:sp>
          <p:nvSpPr>
            <p:cNvPr id="14385" name="Text Box 28"/>
            <p:cNvSpPr txBox="1">
              <a:spLocks noChangeArrowheads="1"/>
            </p:cNvSpPr>
            <p:nvPr/>
          </p:nvSpPr>
          <p:spPr bwMode="auto">
            <a:xfrm>
              <a:off x="877" y="214"/>
              <a:ext cx="1908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800" b="1">
                  <a:latin typeface="Times New Roman" panose="02020603050405020304" pitchFamily="18" charset="0"/>
                </a:rPr>
                <a:t>的方向判断如下：</a:t>
              </a:r>
            </a:p>
          </p:txBody>
        </p:sp>
        <p:graphicFrame>
          <p:nvGraphicFramePr>
            <p:cNvPr id="14344" name="Object 29"/>
            <p:cNvGraphicFramePr>
              <a:graphicFrameLocks noChangeAspect="1"/>
            </p:cNvGraphicFramePr>
            <p:nvPr/>
          </p:nvGraphicFramePr>
          <p:xfrm>
            <a:off x="689" y="207"/>
            <a:ext cx="272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19" name="公式" r:id="rId18" imgW="5283200" imgH="6502400" progId="Equation.3">
                    <p:embed/>
                  </p:oleObj>
                </mc:Choice>
                <mc:Fallback>
                  <p:oleObj name="公式" r:id="rId18" imgW="5283200" imgH="65024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9" y="207"/>
                          <a:ext cx="272" cy="3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30"/>
          <p:cNvGrpSpPr/>
          <p:nvPr/>
        </p:nvGrpSpPr>
        <p:grpSpPr bwMode="auto">
          <a:xfrm>
            <a:off x="3824288" y="2274888"/>
            <a:ext cx="1763712" cy="1508125"/>
            <a:chOff x="1493" y="1545"/>
            <a:chExt cx="1111" cy="950"/>
          </a:xfrm>
        </p:grpSpPr>
        <p:sp>
          <p:nvSpPr>
            <p:cNvPr id="14384" name="Line 31"/>
            <p:cNvSpPr>
              <a:spLocks noChangeShapeType="1"/>
            </p:cNvSpPr>
            <p:nvPr/>
          </p:nvSpPr>
          <p:spPr bwMode="auto">
            <a:xfrm flipH="1" flipV="1">
              <a:off x="1493" y="1632"/>
              <a:ext cx="1111" cy="863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4343" name="Object 32"/>
            <p:cNvGraphicFramePr>
              <a:graphicFrameLocks noChangeAspect="1"/>
            </p:cNvGraphicFramePr>
            <p:nvPr/>
          </p:nvGraphicFramePr>
          <p:xfrm>
            <a:off x="1738" y="1545"/>
            <a:ext cx="338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0" name="Equation" r:id="rId20" imgW="3657600" imgH="4064000" progId="Equation.3">
                    <p:embed/>
                  </p:oleObj>
                </mc:Choice>
                <mc:Fallback>
                  <p:oleObj name="Equation" r:id="rId20" imgW="3657600" imgH="406400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8" y="1545"/>
                          <a:ext cx="338" cy="37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729" name="Object 33"/>
          <p:cNvGraphicFramePr>
            <a:graphicFrameLocks noChangeAspect="1"/>
          </p:cNvGraphicFramePr>
          <p:nvPr/>
        </p:nvGraphicFramePr>
        <p:xfrm>
          <a:off x="2987675" y="4316413"/>
          <a:ext cx="47625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1" name="公式" r:id="rId22" imgW="3251200" imgH="5689600" progId="Equation.3">
                  <p:embed/>
                </p:oleObj>
              </mc:Choice>
              <mc:Fallback>
                <p:oleObj name="公式" r:id="rId22" imgW="3251200" imgH="5689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316413"/>
                        <a:ext cx="476250" cy="833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4"/>
          <p:cNvGrpSpPr/>
          <p:nvPr/>
        </p:nvGrpSpPr>
        <p:grpSpPr bwMode="auto">
          <a:xfrm>
            <a:off x="796925" y="1536700"/>
            <a:ext cx="1919288" cy="3735388"/>
            <a:chOff x="4177" y="1086"/>
            <a:chExt cx="1209" cy="2353"/>
          </a:xfrm>
        </p:grpSpPr>
        <p:sp>
          <p:nvSpPr>
            <p:cNvPr id="29731" name="Rectangle 35"/>
            <p:cNvSpPr>
              <a:spLocks noChangeArrowheads="1"/>
            </p:cNvSpPr>
            <p:nvPr/>
          </p:nvSpPr>
          <p:spPr bwMode="auto">
            <a:xfrm>
              <a:off x="4180" y="1655"/>
              <a:ext cx="942" cy="1527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9732" name="Oval 36"/>
            <p:cNvSpPr>
              <a:spLocks noChangeArrowheads="1"/>
            </p:cNvSpPr>
            <p:nvPr/>
          </p:nvSpPr>
          <p:spPr bwMode="auto">
            <a:xfrm>
              <a:off x="4177" y="2959"/>
              <a:ext cx="948" cy="480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9733" name="Oval 37"/>
            <p:cNvSpPr>
              <a:spLocks noChangeArrowheads="1"/>
            </p:cNvSpPr>
            <p:nvPr/>
          </p:nvSpPr>
          <p:spPr bwMode="auto">
            <a:xfrm>
              <a:off x="4180" y="1511"/>
              <a:ext cx="942" cy="328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4374" name="Line 38"/>
            <p:cNvSpPr>
              <a:spLocks noChangeShapeType="1"/>
            </p:cNvSpPr>
            <p:nvPr/>
          </p:nvSpPr>
          <p:spPr bwMode="auto">
            <a:xfrm>
              <a:off x="4724" y="1171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5" name="Line 39"/>
            <p:cNvSpPr>
              <a:spLocks noChangeShapeType="1"/>
            </p:cNvSpPr>
            <p:nvPr/>
          </p:nvSpPr>
          <p:spPr bwMode="auto">
            <a:xfrm>
              <a:off x="4943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6" name="Line 40"/>
            <p:cNvSpPr>
              <a:spLocks noChangeShapeType="1"/>
            </p:cNvSpPr>
            <p:nvPr/>
          </p:nvSpPr>
          <p:spPr bwMode="auto">
            <a:xfrm>
              <a:off x="4797" y="1363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7" name="Line 41"/>
            <p:cNvSpPr>
              <a:spLocks noChangeShapeType="1"/>
            </p:cNvSpPr>
            <p:nvPr/>
          </p:nvSpPr>
          <p:spPr bwMode="auto">
            <a:xfrm>
              <a:off x="4469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8" name="Line 42"/>
            <p:cNvSpPr>
              <a:spLocks noChangeShapeType="1"/>
            </p:cNvSpPr>
            <p:nvPr/>
          </p:nvSpPr>
          <p:spPr bwMode="auto">
            <a:xfrm>
              <a:off x="4287" y="1267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9" name="Line 43"/>
            <p:cNvSpPr>
              <a:spLocks noChangeShapeType="1"/>
            </p:cNvSpPr>
            <p:nvPr/>
          </p:nvSpPr>
          <p:spPr bwMode="auto">
            <a:xfrm>
              <a:off x="4579" y="1363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80" name="Line 44"/>
            <p:cNvSpPr>
              <a:spLocks noChangeShapeType="1"/>
            </p:cNvSpPr>
            <p:nvPr/>
          </p:nvSpPr>
          <p:spPr bwMode="auto">
            <a:xfrm>
              <a:off x="4651" y="1651"/>
              <a:ext cx="474" cy="1"/>
            </a:xfrm>
            <a:prstGeom prst="line">
              <a:avLst/>
            </a:prstGeom>
            <a:noFill/>
            <a:ln w="38100">
              <a:solidFill>
                <a:srgbClr val="99FF33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81" name="Group 45"/>
            <p:cNvGrpSpPr/>
            <p:nvPr/>
          </p:nvGrpSpPr>
          <p:grpSpPr bwMode="auto">
            <a:xfrm>
              <a:off x="4980" y="1086"/>
              <a:ext cx="406" cy="701"/>
              <a:chOff x="5119" y="1099"/>
              <a:chExt cx="406" cy="701"/>
            </a:xfrm>
          </p:grpSpPr>
          <p:sp>
            <p:nvSpPr>
              <p:cNvPr id="14382" name="Rectangle 46"/>
              <p:cNvSpPr>
                <a:spLocks noChangeArrowheads="1"/>
              </p:cNvSpPr>
              <p:nvPr/>
            </p:nvSpPr>
            <p:spPr bwMode="auto">
              <a:xfrm>
                <a:off x="5119" y="1099"/>
                <a:ext cx="261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楷体_GB2312" pitchFamily="49" charset="-122"/>
                    <a:ea typeface="楷体_GB2312" pitchFamily="49" charset="-122"/>
                  </a:rPr>
                  <a:t>I</a:t>
                </a:r>
              </a:p>
            </p:txBody>
          </p:sp>
          <p:sp>
            <p:nvSpPr>
              <p:cNvPr id="14383" name="Rectangle 47"/>
              <p:cNvSpPr>
                <a:spLocks noChangeArrowheads="1"/>
              </p:cNvSpPr>
              <p:nvPr/>
            </p:nvSpPr>
            <p:spPr bwMode="auto">
              <a:xfrm>
                <a:off x="5264" y="1396"/>
                <a:ext cx="261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楷体_GB2312" pitchFamily="49" charset="-122"/>
                    <a:ea typeface="楷体_GB2312" pitchFamily="49" charset="-122"/>
                  </a:rPr>
                  <a:t>R</a:t>
                </a:r>
              </a:p>
            </p:txBody>
          </p:sp>
        </p:grpSp>
      </p:grpSp>
      <p:grpSp>
        <p:nvGrpSpPr>
          <p:cNvPr id="11" name="Group 48"/>
          <p:cNvGrpSpPr/>
          <p:nvPr/>
        </p:nvGrpSpPr>
        <p:grpSpPr bwMode="auto">
          <a:xfrm>
            <a:off x="179388" y="2871788"/>
            <a:ext cx="2662237" cy="1746250"/>
            <a:chOff x="113" y="1809"/>
            <a:chExt cx="1677" cy="1100"/>
          </a:xfrm>
        </p:grpSpPr>
        <p:sp>
          <p:nvSpPr>
            <p:cNvPr id="9" name="Arc 49"/>
            <p:cNvSpPr/>
            <p:nvPr/>
          </p:nvSpPr>
          <p:spPr bwMode="auto">
            <a:xfrm>
              <a:off x="113" y="2012"/>
              <a:ext cx="1677" cy="518"/>
            </a:xfrm>
            <a:custGeom>
              <a:avLst/>
              <a:gdLst>
                <a:gd name="T0" fmla="*/ 0 w 43200"/>
                <a:gd name="T1" fmla="*/ 0 h 39455"/>
                <a:gd name="T2" fmla="*/ 0 w 43200"/>
                <a:gd name="T3" fmla="*/ 0 h 39455"/>
                <a:gd name="T4" fmla="*/ 0 w 43200"/>
                <a:gd name="T5" fmla="*/ 0 h 394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39455"/>
                <a:gd name="T11" fmla="*/ 43200 w 43200"/>
                <a:gd name="T12" fmla="*/ 39455 h 394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39455" fill="none" extrusionOk="0">
                  <a:moveTo>
                    <a:pt x="35074" y="972"/>
                  </a:moveTo>
                  <a:cubicBezTo>
                    <a:pt x="40209" y="5071"/>
                    <a:pt x="43200" y="11284"/>
                    <a:pt x="43200" y="17855"/>
                  </a:cubicBezTo>
                  <a:cubicBezTo>
                    <a:pt x="43200" y="29784"/>
                    <a:pt x="33529" y="39455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</a:path>
                <a:path w="43200" h="39455" stroke="0" extrusionOk="0">
                  <a:moveTo>
                    <a:pt x="35074" y="972"/>
                  </a:moveTo>
                  <a:cubicBezTo>
                    <a:pt x="40209" y="5071"/>
                    <a:pt x="43200" y="11284"/>
                    <a:pt x="43200" y="17855"/>
                  </a:cubicBezTo>
                  <a:cubicBezTo>
                    <a:pt x="43200" y="29784"/>
                    <a:pt x="33529" y="39455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  <a:lnTo>
                    <a:pt x="21600" y="1785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" name="Group 50"/>
            <p:cNvGrpSpPr/>
            <p:nvPr/>
          </p:nvGrpSpPr>
          <p:grpSpPr bwMode="auto">
            <a:xfrm>
              <a:off x="114" y="1809"/>
              <a:ext cx="1676" cy="1100"/>
              <a:chOff x="114" y="1809"/>
              <a:chExt cx="1676" cy="1100"/>
            </a:xfrm>
          </p:grpSpPr>
          <p:sp>
            <p:nvSpPr>
              <p:cNvPr id="12" name="Arc 51"/>
              <p:cNvSpPr/>
              <p:nvPr/>
            </p:nvSpPr>
            <p:spPr bwMode="auto">
              <a:xfrm>
                <a:off x="114" y="2012"/>
                <a:ext cx="917" cy="518"/>
              </a:xfrm>
              <a:custGeom>
                <a:avLst/>
                <a:gdLst>
                  <a:gd name="T0" fmla="*/ 0 w 23624"/>
                  <a:gd name="T1" fmla="*/ 0 h 39455"/>
                  <a:gd name="T2" fmla="*/ 0 w 23624"/>
                  <a:gd name="T3" fmla="*/ 0 h 39455"/>
                  <a:gd name="T4" fmla="*/ 0 w 23624"/>
                  <a:gd name="T5" fmla="*/ 0 h 39455"/>
                  <a:gd name="T6" fmla="*/ 0 60000 65536"/>
                  <a:gd name="T7" fmla="*/ 0 60000 65536"/>
                  <a:gd name="T8" fmla="*/ 0 60000 65536"/>
                  <a:gd name="T9" fmla="*/ 0 w 23624"/>
                  <a:gd name="T10" fmla="*/ 0 h 39455"/>
                  <a:gd name="T11" fmla="*/ 23624 w 23624"/>
                  <a:gd name="T12" fmla="*/ 39455 h 394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624" h="39455" fill="none" extrusionOk="0">
                    <a:moveTo>
                      <a:pt x="23623" y="39359"/>
                    </a:moveTo>
                    <a:cubicBezTo>
                      <a:pt x="22951" y="39423"/>
                      <a:pt x="22275" y="39454"/>
                      <a:pt x="21600" y="39455"/>
                    </a:cubicBezTo>
                    <a:cubicBezTo>
                      <a:pt x="9670" y="39455"/>
                      <a:pt x="0" y="29784"/>
                      <a:pt x="0" y="17855"/>
                    </a:cubicBezTo>
                    <a:cubicBezTo>
                      <a:pt x="-1" y="10707"/>
                      <a:pt x="3536" y="4022"/>
                      <a:pt x="9444" y="-1"/>
                    </a:cubicBezTo>
                  </a:path>
                  <a:path w="23624" h="39455" stroke="0" extrusionOk="0">
                    <a:moveTo>
                      <a:pt x="23623" y="39359"/>
                    </a:moveTo>
                    <a:cubicBezTo>
                      <a:pt x="22951" y="39423"/>
                      <a:pt x="22275" y="39454"/>
                      <a:pt x="21600" y="39455"/>
                    </a:cubicBezTo>
                    <a:cubicBezTo>
                      <a:pt x="9670" y="39455"/>
                      <a:pt x="0" y="29784"/>
                      <a:pt x="0" y="17855"/>
                    </a:cubicBezTo>
                    <a:cubicBezTo>
                      <a:pt x="-1" y="10707"/>
                      <a:pt x="3536" y="4022"/>
                      <a:pt x="9444" y="-1"/>
                    </a:cubicBezTo>
                    <a:lnTo>
                      <a:pt x="21600" y="17855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  <a:headEnd type="stealth" w="med" len="lg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" name="Line 52"/>
              <p:cNvSpPr>
                <a:spLocks noChangeShapeType="1"/>
              </p:cNvSpPr>
              <p:nvPr/>
            </p:nvSpPr>
            <p:spPr bwMode="auto">
              <a:xfrm>
                <a:off x="1388" y="2241"/>
                <a:ext cx="402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" name="Line 53"/>
              <p:cNvSpPr>
                <a:spLocks noChangeShapeType="1"/>
              </p:cNvSpPr>
              <p:nvPr/>
            </p:nvSpPr>
            <p:spPr bwMode="auto">
              <a:xfrm>
                <a:off x="987" y="2241"/>
                <a:ext cx="474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4341" name="Object 54"/>
              <p:cNvGraphicFramePr>
                <a:graphicFrameLocks noChangeAspect="1"/>
              </p:cNvGraphicFramePr>
              <p:nvPr/>
            </p:nvGraphicFramePr>
            <p:xfrm>
              <a:off x="868" y="2591"/>
              <a:ext cx="265" cy="3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422" name="公式" r:id="rId24" imgW="190500" imgH="228600" progId="Equation.3">
                      <p:embed/>
                    </p:oleObj>
                  </mc:Choice>
                  <mc:Fallback>
                    <p:oleObj name="公式" r:id="rId24" imgW="190500" imgH="228600" progId="Equation.3">
                      <p:embed/>
                      <p:pic>
                        <p:nvPicPr>
                          <p:cNvPr id="0" name="Object 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8" y="2591"/>
                            <a:ext cx="265" cy="31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8575">
                                <a:solidFill>
                                  <a:schemeClr val="tx2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342" name="Object 55"/>
              <p:cNvGraphicFramePr>
                <a:graphicFrameLocks noChangeAspect="1"/>
              </p:cNvGraphicFramePr>
              <p:nvPr/>
            </p:nvGraphicFramePr>
            <p:xfrm>
              <a:off x="1439" y="1809"/>
              <a:ext cx="319" cy="3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423" name="公式" r:id="rId26" imgW="3657600" imgH="4064000" progId="Equation.3">
                      <p:embed/>
                    </p:oleObj>
                  </mc:Choice>
                  <mc:Fallback>
                    <p:oleObj name="公式" r:id="rId26" imgW="3657600" imgH="4064000" progId="Equation.3">
                      <p:embed/>
                      <p:pic>
                        <p:nvPicPr>
                          <p:cNvPr id="0" name="Object 5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39" y="1809"/>
                            <a:ext cx="319" cy="3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71" name="Group 2"/>
          <p:cNvGrpSpPr/>
          <p:nvPr/>
        </p:nvGrpSpPr>
        <p:grpSpPr bwMode="auto">
          <a:xfrm>
            <a:off x="6630988" y="1536700"/>
            <a:ext cx="1919287" cy="3735388"/>
            <a:chOff x="4177" y="1086"/>
            <a:chExt cx="1209" cy="2353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4180" y="1655"/>
              <a:ext cx="942" cy="1527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/>
          </p:nvSpPr>
          <p:spPr bwMode="auto">
            <a:xfrm>
              <a:off x="4177" y="2959"/>
              <a:ext cx="948" cy="480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1749" name="Oval 5"/>
            <p:cNvSpPr>
              <a:spLocks noChangeArrowheads="1"/>
            </p:cNvSpPr>
            <p:nvPr/>
          </p:nvSpPr>
          <p:spPr bwMode="auto">
            <a:xfrm>
              <a:off x="4180" y="1511"/>
              <a:ext cx="942" cy="328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383" name="Line 6"/>
            <p:cNvSpPr>
              <a:spLocks noChangeShapeType="1"/>
            </p:cNvSpPr>
            <p:nvPr/>
          </p:nvSpPr>
          <p:spPr bwMode="auto">
            <a:xfrm>
              <a:off x="4724" y="1171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4" name="Line 7"/>
            <p:cNvSpPr>
              <a:spLocks noChangeShapeType="1"/>
            </p:cNvSpPr>
            <p:nvPr/>
          </p:nvSpPr>
          <p:spPr bwMode="auto">
            <a:xfrm>
              <a:off x="4943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5" name="Line 8"/>
            <p:cNvSpPr>
              <a:spLocks noChangeShapeType="1"/>
            </p:cNvSpPr>
            <p:nvPr/>
          </p:nvSpPr>
          <p:spPr bwMode="auto">
            <a:xfrm>
              <a:off x="4797" y="1363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6" name="Line 9"/>
            <p:cNvSpPr>
              <a:spLocks noChangeShapeType="1"/>
            </p:cNvSpPr>
            <p:nvPr/>
          </p:nvSpPr>
          <p:spPr bwMode="auto">
            <a:xfrm>
              <a:off x="4469" y="1219"/>
              <a:ext cx="1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7" name="Line 10"/>
            <p:cNvSpPr>
              <a:spLocks noChangeShapeType="1"/>
            </p:cNvSpPr>
            <p:nvPr/>
          </p:nvSpPr>
          <p:spPr bwMode="auto">
            <a:xfrm>
              <a:off x="4287" y="1267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8" name="Line 11"/>
            <p:cNvSpPr>
              <a:spLocks noChangeShapeType="1"/>
            </p:cNvSpPr>
            <p:nvPr/>
          </p:nvSpPr>
          <p:spPr bwMode="auto">
            <a:xfrm>
              <a:off x="4579" y="1363"/>
              <a:ext cx="0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9" name="Line 12"/>
            <p:cNvSpPr>
              <a:spLocks noChangeShapeType="1"/>
            </p:cNvSpPr>
            <p:nvPr/>
          </p:nvSpPr>
          <p:spPr bwMode="auto">
            <a:xfrm>
              <a:off x="4651" y="1651"/>
              <a:ext cx="474" cy="1"/>
            </a:xfrm>
            <a:prstGeom prst="line">
              <a:avLst/>
            </a:prstGeom>
            <a:noFill/>
            <a:ln w="38100">
              <a:solidFill>
                <a:srgbClr val="99FF33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5390" name="Group 13"/>
            <p:cNvGrpSpPr/>
            <p:nvPr/>
          </p:nvGrpSpPr>
          <p:grpSpPr bwMode="auto">
            <a:xfrm>
              <a:off x="4980" y="1086"/>
              <a:ext cx="406" cy="701"/>
              <a:chOff x="5119" y="1099"/>
              <a:chExt cx="406" cy="701"/>
            </a:xfrm>
          </p:grpSpPr>
          <p:sp>
            <p:nvSpPr>
              <p:cNvPr id="15391" name="Rectangle 14"/>
              <p:cNvSpPr>
                <a:spLocks noChangeArrowheads="1"/>
              </p:cNvSpPr>
              <p:nvPr/>
            </p:nvSpPr>
            <p:spPr bwMode="auto">
              <a:xfrm>
                <a:off x="5119" y="1099"/>
                <a:ext cx="261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楷体_GB2312" pitchFamily="49" charset="-122"/>
                    <a:ea typeface="楷体_GB2312" pitchFamily="49" charset="-122"/>
                  </a:rPr>
                  <a:t>I</a:t>
                </a:r>
              </a:p>
            </p:txBody>
          </p:sp>
          <p:sp>
            <p:nvSpPr>
              <p:cNvPr id="15392" name="Rectangle 15"/>
              <p:cNvSpPr>
                <a:spLocks noChangeArrowheads="1"/>
              </p:cNvSpPr>
              <p:nvPr/>
            </p:nvSpPr>
            <p:spPr bwMode="auto">
              <a:xfrm>
                <a:off x="5264" y="1396"/>
                <a:ext cx="261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kumimoji="1" lang="en-US" altLang="zh-CN" sz="3600" b="1" i="1">
                    <a:latin typeface="楷体_GB2312" pitchFamily="49" charset="-122"/>
                    <a:ea typeface="楷体_GB2312" pitchFamily="49" charset="-122"/>
                  </a:rPr>
                  <a:t>R</a:t>
                </a:r>
              </a:p>
            </p:txBody>
          </p:sp>
        </p:grpSp>
      </p:grp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179388" y="836613"/>
            <a:ext cx="479107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SzPct val="150000"/>
              <a:buFont typeface="Wingdings" panose="05000000000000000000" pitchFamily="2" charset="2"/>
              <a:buNone/>
            </a:pPr>
            <a:r>
              <a:rPr kumimoji="1" lang="en-US" altLang="zh-CN" sz="28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kumimoji="1" lang="zh-CN" altLang="en-US" sz="2800" b="1">
                <a:latin typeface="楷体_GB2312" pitchFamily="49" charset="-122"/>
              </a:rPr>
              <a:t>在导线外部</a:t>
            </a:r>
            <a:r>
              <a:rPr kumimoji="1" lang="zh-CN" altLang="en-US" sz="2800" b="1">
                <a:latin typeface="宋体" panose="02010600030101010101" pitchFamily="2" charset="-122"/>
              </a:rPr>
              <a:t>作积分环路并计算环流</a:t>
            </a: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6227763" y="908050"/>
            <a:ext cx="12573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楷体_GB2312" pitchFamily="49" charset="-122"/>
                <a:ea typeface="楷体_GB2312" pitchFamily="49" charset="-122"/>
              </a:rPr>
              <a:t>如图  </a:t>
            </a:r>
          </a:p>
        </p:txBody>
      </p:sp>
      <p:graphicFrame>
        <p:nvGraphicFramePr>
          <p:cNvPr id="31762" name="Object 18"/>
          <p:cNvGraphicFramePr>
            <a:graphicFrameLocks noChangeAspect="1"/>
          </p:cNvGraphicFramePr>
          <p:nvPr/>
        </p:nvGraphicFramePr>
        <p:xfrm>
          <a:off x="3929063" y="2714625"/>
          <a:ext cx="4206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8" name="公式" r:id="rId4" imgW="6096000" imgH="7315200" progId="Equation.3">
                  <p:embed/>
                </p:oleObj>
              </mc:Choice>
              <mc:Fallback>
                <p:oleObj name="公式" r:id="rId4" imgW="6096000" imgH="7315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2714625"/>
                        <a:ext cx="42068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500063" y="2643188"/>
            <a:ext cx="354330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SzPct val="150000"/>
              <a:buFont typeface="Wingdings" panose="05000000000000000000" pitchFamily="2" charset="2"/>
              <a:buNone/>
            </a:pPr>
            <a:r>
              <a:rPr kumimoji="1" lang="zh-CN" altLang="en-US" sz="2800" b="1">
                <a:latin typeface="宋体" panose="02010600030101010101" pitchFamily="2" charset="-122"/>
              </a:rPr>
              <a:t>利用安培环路定理求</a:t>
            </a:r>
          </a:p>
        </p:txBody>
      </p:sp>
      <p:graphicFrame>
        <p:nvGraphicFramePr>
          <p:cNvPr id="31764" name="Object 20"/>
          <p:cNvGraphicFramePr>
            <a:graphicFrameLocks noChangeAspect="1"/>
          </p:cNvGraphicFramePr>
          <p:nvPr/>
        </p:nvGraphicFramePr>
        <p:xfrm>
          <a:off x="1403350" y="4826000"/>
          <a:ext cx="194468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9" name="Equation" r:id="rId6" imgW="18288000" imgH="12598400" progId="">
                  <p:embed/>
                </p:oleObj>
              </mc:Choice>
              <mc:Fallback>
                <p:oleObj name="Equation" r:id="rId6" imgW="18288000" imgH="1259840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826000"/>
                        <a:ext cx="1944688" cy="112395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rgbClr val="FF00FF"/>
                                </a:gs>
                                <a:gs pos="50000">
                                  <a:srgbClr val="FF00FF">
                                    <a:gamma/>
                                    <a:shade val="46275"/>
                                    <a:invGamma/>
                                  </a:srgbClr>
                                </a:gs>
                                <a:gs pos="100000">
                                  <a:srgbClr val="FF00FF"/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5" name="Object 21"/>
          <p:cNvGraphicFramePr>
            <a:graphicFrameLocks noChangeAspect="1"/>
          </p:cNvGraphicFramePr>
          <p:nvPr/>
        </p:nvGraphicFramePr>
        <p:xfrm>
          <a:off x="4857750" y="928688"/>
          <a:ext cx="11461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0" name="公式" r:id="rId8" imgW="15036800" imgH="6096000" progId="Equation.3">
                  <p:embed/>
                </p:oleObj>
              </mc:Choice>
              <mc:Fallback>
                <p:oleObj name="公式" r:id="rId8" imgW="15036800" imgH="60960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928688"/>
                        <a:ext cx="114617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accent2"/>
                                </a:gs>
                                <a:gs pos="100000">
                                  <a:schemeClr val="accent2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6" name="Object 22"/>
          <p:cNvGraphicFramePr>
            <a:graphicFrameLocks noChangeAspect="1"/>
          </p:cNvGraphicFramePr>
          <p:nvPr/>
        </p:nvGraphicFramePr>
        <p:xfrm>
          <a:off x="1187450" y="3962400"/>
          <a:ext cx="24638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1" name="公式" r:id="rId10" imgW="23164800" imgH="7315200" progId="Equation.3">
                  <p:embed/>
                </p:oleObj>
              </mc:Choice>
              <mc:Fallback>
                <p:oleObj name="公式" r:id="rId10" imgW="23164800" imgH="73152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962400"/>
                        <a:ext cx="24638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hlink"/>
                                </a:gs>
                                <a:gs pos="100000">
                                  <a:schemeClr val="hlink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23"/>
          <p:cNvGrpSpPr/>
          <p:nvPr/>
        </p:nvGrpSpPr>
        <p:grpSpPr bwMode="auto">
          <a:xfrm>
            <a:off x="6013450" y="2868613"/>
            <a:ext cx="2662238" cy="1749425"/>
            <a:chOff x="3772" y="1614"/>
            <a:chExt cx="1677" cy="1102"/>
          </a:xfrm>
        </p:grpSpPr>
        <p:sp>
          <p:nvSpPr>
            <p:cNvPr id="15376" name="Arc 24"/>
            <p:cNvSpPr/>
            <p:nvPr/>
          </p:nvSpPr>
          <p:spPr bwMode="auto">
            <a:xfrm>
              <a:off x="3772" y="1819"/>
              <a:ext cx="1677" cy="518"/>
            </a:xfrm>
            <a:custGeom>
              <a:avLst/>
              <a:gdLst>
                <a:gd name="T0" fmla="*/ 0 w 43200"/>
                <a:gd name="T1" fmla="*/ 0 h 39455"/>
                <a:gd name="T2" fmla="*/ 0 w 43200"/>
                <a:gd name="T3" fmla="*/ 0 h 39455"/>
                <a:gd name="T4" fmla="*/ 0 w 43200"/>
                <a:gd name="T5" fmla="*/ 0 h 394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39455"/>
                <a:gd name="T11" fmla="*/ 43200 w 43200"/>
                <a:gd name="T12" fmla="*/ 39455 h 394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39455" fill="none" extrusionOk="0">
                  <a:moveTo>
                    <a:pt x="35074" y="972"/>
                  </a:moveTo>
                  <a:cubicBezTo>
                    <a:pt x="40209" y="5071"/>
                    <a:pt x="43200" y="11284"/>
                    <a:pt x="43200" y="17855"/>
                  </a:cubicBezTo>
                  <a:cubicBezTo>
                    <a:pt x="43200" y="29784"/>
                    <a:pt x="33529" y="39455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</a:path>
                <a:path w="43200" h="39455" stroke="0" extrusionOk="0">
                  <a:moveTo>
                    <a:pt x="35074" y="972"/>
                  </a:moveTo>
                  <a:cubicBezTo>
                    <a:pt x="40209" y="5071"/>
                    <a:pt x="43200" y="11284"/>
                    <a:pt x="43200" y="17855"/>
                  </a:cubicBezTo>
                  <a:cubicBezTo>
                    <a:pt x="43200" y="29784"/>
                    <a:pt x="33529" y="39455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  <a:lnTo>
                    <a:pt x="21600" y="1785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7" name="Arc 25"/>
            <p:cNvSpPr/>
            <p:nvPr/>
          </p:nvSpPr>
          <p:spPr bwMode="auto">
            <a:xfrm>
              <a:off x="3773" y="1819"/>
              <a:ext cx="917" cy="518"/>
            </a:xfrm>
            <a:custGeom>
              <a:avLst/>
              <a:gdLst>
                <a:gd name="T0" fmla="*/ 0 w 23624"/>
                <a:gd name="T1" fmla="*/ 0 h 39455"/>
                <a:gd name="T2" fmla="*/ 0 w 23624"/>
                <a:gd name="T3" fmla="*/ 0 h 39455"/>
                <a:gd name="T4" fmla="*/ 0 w 23624"/>
                <a:gd name="T5" fmla="*/ 0 h 39455"/>
                <a:gd name="T6" fmla="*/ 0 60000 65536"/>
                <a:gd name="T7" fmla="*/ 0 60000 65536"/>
                <a:gd name="T8" fmla="*/ 0 60000 65536"/>
                <a:gd name="T9" fmla="*/ 0 w 23624"/>
                <a:gd name="T10" fmla="*/ 0 h 39455"/>
                <a:gd name="T11" fmla="*/ 23624 w 23624"/>
                <a:gd name="T12" fmla="*/ 39455 h 394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24" h="39455" fill="none" extrusionOk="0">
                  <a:moveTo>
                    <a:pt x="23623" y="39359"/>
                  </a:moveTo>
                  <a:cubicBezTo>
                    <a:pt x="22951" y="39423"/>
                    <a:pt x="22275" y="39454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</a:path>
                <a:path w="23624" h="39455" stroke="0" extrusionOk="0">
                  <a:moveTo>
                    <a:pt x="23623" y="39359"/>
                  </a:moveTo>
                  <a:cubicBezTo>
                    <a:pt x="22951" y="39423"/>
                    <a:pt x="22275" y="39454"/>
                    <a:pt x="21600" y="39455"/>
                  </a:cubicBezTo>
                  <a:cubicBezTo>
                    <a:pt x="9670" y="39455"/>
                    <a:pt x="0" y="29784"/>
                    <a:pt x="0" y="17855"/>
                  </a:cubicBezTo>
                  <a:cubicBezTo>
                    <a:pt x="-1" y="10707"/>
                    <a:pt x="3536" y="4022"/>
                    <a:pt x="9444" y="-1"/>
                  </a:cubicBezTo>
                  <a:lnTo>
                    <a:pt x="21600" y="1785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8" name="Line 26"/>
            <p:cNvSpPr>
              <a:spLocks noChangeShapeType="1"/>
            </p:cNvSpPr>
            <p:nvPr/>
          </p:nvSpPr>
          <p:spPr bwMode="auto">
            <a:xfrm>
              <a:off x="5047" y="2048"/>
              <a:ext cx="402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9" name="Line 27"/>
            <p:cNvSpPr>
              <a:spLocks noChangeShapeType="1"/>
            </p:cNvSpPr>
            <p:nvPr/>
          </p:nvSpPr>
          <p:spPr bwMode="auto">
            <a:xfrm>
              <a:off x="4646" y="2048"/>
              <a:ext cx="47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5368" name="Object 28"/>
            <p:cNvGraphicFramePr>
              <a:graphicFrameLocks noChangeAspect="1"/>
            </p:cNvGraphicFramePr>
            <p:nvPr/>
          </p:nvGraphicFramePr>
          <p:xfrm>
            <a:off x="3903" y="1614"/>
            <a:ext cx="9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22" name="公式" r:id="rId12" imgW="2844800" imgH="5689600" progId="Equation.3">
                    <p:embed/>
                  </p:oleObj>
                </mc:Choice>
                <mc:Fallback>
                  <p:oleObj name="公式" r:id="rId12" imgW="2844800" imgH="5689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3" y="1614"/>
                          <a:ext cx="9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69" name="Object 29"/>
            <p:cNvGraphicFramePr>
              <a:graphicFrameLocks noChangeAspect="1"/>
            </p:cNvGraphicFramePr>
            <p:nvPr/>
          </p:nvGraphicFramePr>
          <p:xfrm>
            <a:off x="4527" y="2398"/>
            <a:ext cx="265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23" name="公式" r:id="rId14" imgW="190500" imgH="228600" progId="Equation.3">
                    <p:embed/>
                  </p:oleObj>
                </mc:Choice>
                <mc:Fallback>
                  <p:oleObj name="公式" r:id="rId14" imgW="190500" imgH="2286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7" y="2398"/>
                          <a:ext cx="265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70" name="Object 30"/>
            <p:cNvGraphicFramePr>
              <a:graphicFrameLocks noChangeAspect="1"/>
            </p:cNvGraphicFramePr>
            <p:nvPr/>
          </p:nvGraphicFramePr>
          <p:xfrm>
            <a:off x="5098" y="1616"/>
            <a:ext cx="319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24" name="公式" r:id="rId16" imgW="152400" imgH="165100" progId="Equation.3">
                    <p:embed/>
                  </p:oleObj>
                </mc:Choice>
                <mc:Fallback>
                  <p:oleObj name="公式" r:id="rId16" imgW="152400" imgH="1651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8" y="1616"/>
                          <a:ext cx="319" cy="3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75" name="Object 31"/>
          <p:cNvGraphicFramePr>
            <a:graphicFrameLocks noChangeAspect="1"/>
          </p:cNvGraphicFramePr>
          <p:nvPr/>
        </p:nvGraphicFramePr>
        <p:xfrm>
          <a:off x="642938" y="1785938"/>
          <a:ext cx="4032250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5" name="公式" r:id="rId18" imgW="1409065" imgH="292100" progId="Equation.3">
                  <p:embed/>
                </p:oleObj>
              </mc:Choice>
              <mc:Fallback>
                <p:oleObj name="公式" r:id="rId18" imgW="1409065" imgH="2921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1785938"/>
                        <a:ext cx="4032250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6" name="Object 32"/>
          <p:cNvGraphicFramePr>
            <a:graphicFrameLocks noChangeAspect="1"/>
          </p:cNvGraphicFramePr>
          <p:nvPr/>
        </p:nvGraphicFramePr>
        <p:xfrm>
          <a:off x="1258888" y="3170238"/>
          <a:ext cx="243363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6" name="公式" r:id="rId20" imgW="850265" imgH="292100" progId="Equation.3">
                  <p:embed/>
                </p:oleObj>
              </mc:Choice>
              <mc:Fallback>
                <p:oleObj name="公式" r:id="rId20" imgW="850265" imgH="2921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3170238"/>
                        <a:ext cx="2433637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1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0" grpId="0" build="p" autoUpdateAnimBg="0"/>
      <p:bldP spid="31761" grpId="0" build="p" autoUpdateAnimBg="0"/>
      <p:bldP spid="3176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ext Box 2"/>
          <p:cNvSpPr txBox="1">
            <a:spLocks noChangeArrowheads="1"/>
          </p:cNvSpPr>
          <p:nvPr/>
        </p:nvSpPr>
        <p:spPr bwMode="auto">
          <a:xfrm>
            <a:off x="1071563" y="142875"/>
            <a:ext cx="40386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Times New Roman" panose="02020603050405020304" pitchFamily="18" charset="0"/>
              </a:rPr>
              <a:t>安培环路定理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95288" y="836613"/>
            <a:ext cx="232727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问题的提出：</a:t>
            </a:r>
          </a:p>
        </p:txBody>
      </p:sp>
      <p:grpSp>
        <p:nvGrpSpPr>
          <p:cNvPr id="2" name="Group 4"/>
          <p:cNvGrpSpPr/>
          <p:nvPr/>
        </p:nvGrpSpPr>
        <p:grpSpPr bwMode="auto">
          <a:xfrm>
            <a:off x="2843213" y="784225"/>
            <a:ext cx="3429000" cy="628650"/>
            <a:chOff x="662" y="715"/>
            <a:chExt cx="2160" cy="396"/>
          </a:xfrm>
        </p:grpSpPr>
        <p:sp>
          <p:nvSpPr>
            <p:cNvPr id="1045" name="Text Box 5"/>
            <p:cNvSpPr txBox="1">
              <a:spLocks noChangeArrowheads="1"/>
            </p:cNvSpPr>
            <p:nvPr/>
          </p:nvSpPr>
          <p:spPr bwMode="auto">
            <a:xfrm>
              <a:off x="662" y="748"/>
              <a:ext cx="791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800" b="1">
                  <a:latin typeface="Times New Roman" panose="02020603050405020304" pitchFamily="18" charset="0"/>
                </a:rPr>
                <a:t>静电场</a:t>
              </a:r>
            </a:p>
          </p:txBody>
        </p:sp>
        <p:graphicFrame>
          <p:nvGraphicFramePr>
            <p:cNvPr id="1032" name="Object 6"/>
            <p:cNvGraphicFramePr>
              <a:graphicFrameLocks noChangeAspect="1"/>
            </p:cNvGraphicFramePr>
            <p:nvPr/>
          </p:nvGraphicFramePr>
          <p:xfrm>
            <a:off x="1656" y="715"/>
            <a:ext cx="1166" cy="3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3" name="公式" r:id="rId3" imgW="22352000" imgH="7721600" progId="Equation.3">
                    <p:embed/>
                  </p:oleObj>
                </mc:Choice>
                <mc:Fallback>
                  <p:oleObj name="公式" r:id="rId3" imgW="22352000" imgH="77216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6" y="715"/>
                          <a:ext cx="1166" cy="3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"/>
          <p:cNvGrpSpPr/>
          <p:nvPr/>
        </p:nvGrpSpPr>
        <p:grpSpPr bwMode="auto">
          <a:xfrm>
            <a:off x="2843213" y="1360488"/>
            <a:ext cx="3910012" cy="915987"/>
            <a:chOff x="746" y="1365"/>
            <a:chExt cx="2463" cy="577"/>
          </a:xfrm>
        </p:grpSpPr>
        <p:sp>
          <p:nvSpPr>
            <p:cNvPr id="1044" name="Text Box 8"/>
            <p:cNvSpPr txBox="1">
              <a:spLocks noChangeArrowheads="1"/>
            </p:cNvSpPr>
            <p:nvPr/>
          </p:nvSpPr>
          <p:spPr bwMode="auto">
            <a:xfrm>
              <a:off x="746" y="1511"/>
              <a:ext cx="790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kumimoji="1" lang="zh-CN" altLang="en-US" sz="2800" b="1">
                  <a:latin typeface="Times New Roman" panose="02020603050405020304" pitchFamily="18" charset="0"/>
                </a:rPr>
                <a:t>磁    场</a:t>
              </a:r>
            </a:p>
          </p:txBody>
        </p:sp>
        <p:graphicFrame>
          <p:nvGraphicFramePr>
            <p:cNvPr id="1030" name="Object 9"/>
            <p:cNvGraphicFramePr>
              <a:graphicFrameLocks noChangeAspect="1"/>
            </p:cNvGraphicFramePr>
            <p:nvPr/>
          </p:nvGraphicFramePr>
          <p:xfrm>
            <a:off x="1804" y="1437"/>
            <a:ext cx="1001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" name="Equation" r:id="rId5" imgW="19100800" imgH="8940800" progId="Equation.3">
                    <p:embed/>
                  </p:oleObj>
                </mc:Choice>
                <mc:Fallback>
                  <p:oleObj name="Equation" r:id="rId5" imgW="19100800" imgH="89408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4" y="1437"/>
                          <a:ext cx="1001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10"/>
            <p:cNvGraphicFramePr>
              <a:graphicFrameLocks noChangeAspect="1"/>
            </p:cNvGraphicFramePr>
            <p:nvPr/>
          </p:nvGraphicFramePr>
          <p:xfrm>
            <a:off x="2831" y="1365"/>
            <a:ext cx="378" cy="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" name="Equation" r:id="rId7" imgW="3657600" imgH="5689600" progId="Equation.3">
                    <p:embed/>
                  </p:oleObj>
                </mc:Choice>
                <mc:Fallback>
                  <p:oleObj name="Equation" r:id="rId7" imgW="3657600" imgH="5689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1" y="1365"/>
                          <a:ext cx="378" cy="5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1"/>
          <p:cNvGrpSpPr/>
          <p:nvPr/>
        </p:nvGrpSpPr>
        <p:grpSpPr bwMode="auto">
          <a:xfrm>
            <a:off x="2268538" y="4292600"/>
            <a:ext cx="3816350" cy="1223963"/>
            <a:chOff x="1655" y="2659"/>
            <a:chExt cx="2404" cy="771"/>
          </a:xfrm>
        </p:grpSpPr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>
              <a:off x="1655" y="2659"/>
              <a:ext cx="2404" cy="771"/>
            </a:xfrm>
            <a:prstGeom prst="rect">
              <a:avLst/>
            </a:prstGeom>
            <a:solidFill>
              <a:schemeClr val="bg1"/>
            </a:solidFill>
            <a:ln w="31750" algn="ctr">
              <a:solidFill>
                <a:srgbClr val="FF00FF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029" name="Object 13"/>
            <p:cNvGraphicFramePr>
              <a:graphicFrameLocks noChangeAspect="1"/>
            </p:cNvGraphicFramePr>
            <p:nvPr/>
          </p:nvGraphicFramePr>
          <p:xfrm>
            <a:off x="1833" y="2711"/>
            <a:ext cx="2090" cy="6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6" name="公式" r:id="rId9" imgW="1104900" imgH="368300" progId="Equation.3">
                    <p:embed/>
                  </p:oleObj>
                </mc:Choice>
                <mc:Fallback>
                  <p:oleObj name="公式" r:id="rId9" imgW="1104900" imgH="3683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3" y="2711"/>
                          <a:ext cx="2090" cy="695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14"/>
          <p:cNvGrpSpPr/>
          <p:nvPr/>
        </p:nvGrpSpPr>
        <p:grpSpPr bwMode="auto">
          <a:xfrm>
            <a:off x="214313" y="2565400"/>
            <a:ext cx="8748712" cy="1077913"/>
            <a:chOff x="136" y="1525"/>
            <a:chExt cx="5511" cy="679"/>
          </a:xfrm>
        </p:grpSpPr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136" y="1525"/>
              <a:ext cx="5511" cy="679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600" b="1">
                  <a:solidFill>
                    <a:srgbClr val="000000"/>
                  </a:solidFill>
                  <a:latin typeface="Bookman Old Style" panose="02050604050505020204" pitchFamily="18" charset="0"/>
                </a:rPr>
                <a:t>    </a:t>
              </a:r>
              <a:r>
                <a:rPr kumimoji="1" lang="zh-CN" altLang="en-US" sz="2800" b="1">
                  <a:solidFill>
                    <a:srgbClr val="000000"/>
                  </a:solidFill>
                  <a:latin typeface="Bookman Old Style" panose="02050604050505020204" pitchFamily="18" charset="0"/>
                </a:rPr>
                <a:t>磁感应强度    沿任何闭合回路    的线积分，等于穿过这个环路的所有电流的</a:t>
              </a:r>
              <a:r>
                <a:rPr kumimoji="1" lang="zh-CN" altLang="en-US" sz="2800" b="1">
                  <a:solidFill>
                    <a:srgbClr val="FF3300"/>
                  </a:solidFill>
                  <a:latin typeface="Bookman Old Style" panose="02050604050505020204" pitchFamily="18" charset="0"/>
                </a:rPr>
                <a:t>代数和</a:t>
              </a:r>
              <a:r>
                <a:rPr kumimoji="1" lang="zh-CN" altLang="en-US" sz="2800" b="1">
                  <a:solidFill>
                    <a:srgbClr val="000000"/>
                  </a:solidFill>
                  <a:latin typeface="Bookman Old Style" panose="02050604050505020204" pitchFamily="18" charset="0"/>
                </a:rPr>
                <a:t>的 </a:t>
              </a:r>
              <a:r>
                <a:rPr kumimoji="1" lang="zh-CN" altLang="en-US" sz="2800" i="1">
                  <a:solidFill>
                    <a:srgbClr val="000000"/>
                  </a:solidFill>
                  <a:latin typeface="Century Schoolbook" panose="02040604050505020304" pitchFamily="18" charset="0"/>
                  <a:sym typeface="Symbol" panose="05050102010706020507" pitchFamily="18" charset="2"/>
                </a:rPr>
                <a:t></a:t>
              </a:r>
              <a:r>
                <a:rPr kumimoji="1" lang="en-US" altLang="zh-CN" sz="2800" baseline="-25000">
                  <a:solidFill>
                    <a:srgbClr val="000000"/>
                  </a:solidFill>
                  <a:latin typeface="Century Schoolbook" panose="02040604050505020304" pitchFamily="18" charset="0"/>
                </a:rPr>
                <a:t>0</a:t>
              </a:r>
              <a:r>
                <a:rPr kumimoji="1" lang="zh-CN" altLang="en-US" sz="2800" b="1">
                  <a:solidFill>
                    <a:srgbClr val="000000"/>
                  </a:solidFill>
                  <a:latin typeface="Bookman Old Style" panose="02050604050505020204" pitchFamily="18" charset="0"/>
                </a:rPr>
                <a:t>倍。</a:t>
              </a:r>
            </a:p>
          </p:txBody>
        </p:sp>
        <p:graphicFrame>
          <p:nvGraphicFramePr>
            <p:cNvPr id="1027" name="Object 16"/>
            <p:cNvGraphicFramePr>
              <a:graphicFrameLocks noChangeAspect="1"/>
            </p:cNvGraphicFramePr>
            <p:nvPr/>
          </p:nvGraphicFramePr>
          <p:xfrm>
            <a:off x="1734" y="1567"/>
            <a:ext cx="232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7" name="公式" r:id="rId11" imgW="152400" imgH="203200" progId="Equation.3">
                    <p:embed/>
                  </p:oleObj>
                </mc:Choice>
                <mc:Fallback>
                  <p:oleObj name="公式" r:id="rId11" imgW="152400" imgH="2032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4" y="1567"/>
                          <a:ext cx="232" cy="3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17"/>
            <p:cNvGraphicFramePr>
              <a:graphicFrameLocks noChangeAspect="1"/>
            </p:cNvGraphicFramePr>
            <p:nvPr/>
          </p:nvGraphicFramePr>
          <p:xfrm>
            <a:off x="3618" y="1630"/>
            <a:ext cx="203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8" name="公式" r:id="rId13" imgW="139700" imgH="165100" progId="Equation.3">
                    <p:embed/>
                  </p:oleObj>
                </mc:Choice>
                <mc:Fallback>
                  <p:oleObj name="公式" r:id="rId13" imgW="139700" imgH="1651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8" y="1630"/>
                          <a:ext cx="203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bg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18"/>
          <p:cNvGrpSpPr/>
          <p:nvPr/>
        </p:nvGrpSpPr>
        <p:grpSpPr bwMode="auto">
          <a:xfrm>
            <a:off x="2700338" y="5229225"/>
            <a:ext cx="1487487" cy="1087438"/>
            <a:chOff x="1876" y="3385"/>
            <a:chExt cx="937" cy="685"/>
          </a:xfrm>
        </p:grpSpPr>
        <p:sp>
          <p:nvSpPr>
            <p:cNvPr id="11" name="Line 19"/>
            <p:cNvSpPr>
              <a:spLocks noChangeShapeType="1"/>
            </p:cNvSpPr>
            <p:nvPr/>
          </p:nvSpPr>
          <p:spPr bwMode="auto">
            <a:xfrm>
              <a:off x="1882" y="3385"/>
              <a:ext cx="771" cy="0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>
              <a:off x="2290" y="3385"/>
              <a:ext cx="0" cy="363"/>
            </a:xfrm>
            <a:prstGeom prst="line">
              <a:avLst/>
            </a:prstGeom>
            <a:noFill/>
            <a:ln w="31750">
              <a:solidFill>
                <a:srgbClr val="008000"/>
              </a:solidFill>
              <a:round/>
              <a:headEnd type="stealth" w="lg" len="lg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1026" name="Object 21"/>
            <p:cNvGraphicFramePr>
              <a:graphicFrameLocks noChangeAspect="1"/>
            </p:cNvGraphicFramePr>
            <p:nvPr/>
          </p:nvGraphicFramePr>
          <p:xfrm>
            <a:off x="1876" y="3712"/>
            <a:ext cx="937" cy="3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9" name="公式" r:id="rId15" imgW="19100800" imgH="7315200" progId="Equation.3">
                    <p:embed/>
                  </p:oleObj>
                </mc:Choice>
                <mc:Fallback>
                  <p:oleObj name="公式" r:id="rId15" imgW="19100800" imgH="73152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6" y="3712"/>
                          <a:ext cx="937" cy="3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2484438" y="3933825"/>
          <a:ext cx="2547937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公式" r:id="rId4" imgW="34137600" imgH="15849600" progId="Equation.3">
                  <p:embed/>
                </p:oleObj>
              </mc:Choice>
              <mc:Fallback>
                <p:oleObj name="公式" r:id="rId4" imgW="34137600" imgH="15849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3933825"/>
                        <a:ext cx="2547937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hlink"/>
                                </a:gs>
                                <a:gs pos="100000">
                                  <a:schemeClr val="hlink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500063" y="785813"/>
            <a:ext cx="428625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rgbClr val="FF0066"/>
              </a:buClr>
              <a:buSzPct val="150000"/>
              <a:buFont typeface="Wingdings" panose="05000000000000000000" pitchFamily="2" charset="2"/>
              <a:buNone/>
            </a:pPr>
            <a:r>
              <a:rPr kumimoji="1" lang="en-US" altLang="zh-CN" sz="28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kumimoji="1" lang="zh-CN" altLang="en-US" sz="2800" b="1">
                <a:latin typeface="宋体" panose="02010600030101010101" pitchFamily="2" charset="-122"/>
              </a:rPr>
              <a:t>在导线内部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716463" y="765175"/>
            <a:ext cx="12573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2800" b="1">
                <a:latin typeface="楷体_GB2312" pitchFamily="49" charset="-122"/>
                <a:ea typeface="楷体_GB2312" pitchFamily="49" charset="-122"/>
              </a:rPr>
              <a:t>如图  </a:t>
            </a:r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3924300" y="2276475"/>
          <a:ext cx="4206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9" name="公式" r:id="rId6" imgW="254000" imgH="304800" progId="Equation.3">
                  <p:embed/>
                </p:oleObj>
              </mc:Choice>
              <mc:Fallback>
                <p:oleObj name="公式" r:id="rId6" imgW="254000" imgH="304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2276475"/>
                        <a:ext cx="420688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84213" y="2276475"/>
            <a:ext cx="3608387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rgbClr val="FF0066"/>
              </a:buClr>
              <a:buSzPct val="150000"/>
              <a:buFont typeface="Wingdings" panose="05000000000000000000" pitchFamily="2" charset="2"/>
              <a:buNone/>
            </a:pPr>
            <a:r>
              <a:rPr kumimoji="1" lang="zh-CN" altLang="en-US" sz="2800" b="1">
                <a:latin typeface="宋体" panose="02010600030101010101" pitchFamily="2" charset="-122"/>
              </a:rPr>
              <a:t>利用安培环路定理求</a:t>
            </a:r>
          </a:p>
        </p:txBody>
      </p:sp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1835150" y="5157788"/>
          <a:ext cx="2182813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0" name="Equation" r:id="rId8" imgW="21539200" imgH="12598400" progId="">
                  <p:embed/>
                </p:oleObj>
              </mc:Choice>
              <mc:Fallback>
                <p:oleObj name="Equation" r:id="rId8" imgW="21539200" imgH="125984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157788"/>
                        <a:ext cx="2182813" cy="10699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accent2"/>
                                </a:gs>
                                <a:gs pos="100000">
                                  <a:schemeClr val="accent2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/>
          <p:cNvGrpSpPr/>
          <p:nvPr/>
        </p:nvGrpSpPr>
        <p:grpSpPr bwMode="auto">
          <a:xfrm>
            <a:off x="5715000" y="1000125"/>
            <a:ext cx="3352800" cy="4876800"/>
            <a:chOff x="3307" y="280"/>
            <a:chExt cx="2112" cy="3072"/>
          </a:xfrm>
        </p:grpSpPr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313" y="898"/>
              <a:ext cx="1626" cy="2259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12700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02" name="Oval 10"/>
            <p:cNvSpPr>
              <a:spLocks noChangeArrowheads="1"/>
            </p:cNvSpPr>
            <p:nvPr/>
          </p:nvSpPr>
          <p:spPr bwMode="auto">
            <a:xfrm>
              <a:off x="3307" y="2968"/>
              <a:ext cx="1637" cy="384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03" name="Oval 11"/>
            <p:cNvSpPr>
              <a:spLocks noChangeArrowheads="1"/>
            </p:cNvSpPr>
            <p:nvPr/>
          </p:nvSpPr>
          <p:spPr bwMode="auto">
            <a:xfrm>
              <a:off x="3313" y="783"/>
              <a:ext cx="1626" cy="263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6403" name="Oval 12" descr="10%"/>
            <p:cNvSpPr>
              <a:spLocks noChangeArrowheads="1"/>
            </p:cNvSpPr>
            <p:nvPr/>
          </p:nvSpPr>
          <p:spPr bwMode="auto">
            <a:xfrm>
              <a:off x="3564" y="1935"/>
              <a:ext cx="1186" cy="147"/>
            </a:xfrm>
            <a:prstGeom prst="ellipse">
              <a:avLst/>
            </a:prstGeom>
            <a:pattFill prst="pct10">
              <a:fgClr>
                <a:schemeClr val="accent1"/>
              </a:fgClr>
              <a:bgClr>
                <a:schemeClr val="bg1"/>
              </a:bgClr>
            </a:pattFill>
            <a:ln w="28575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4" name="Line 13"/>
            <p:cNvSpPr>
              <a:spLocks noChangeShapeType="1"/>
            </p:cNvSpPr>
            <p:nvPr/>
          </p:nvSpPr>
          <p:spPr bwMode="auto">
            <a:xfrm>
              <a:off x="4252" y="512"/>
              <a:ext cx="0" cy="3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5" name="Line 14"/>
            <p:cNvSpPr>
              <a:spLocks noChangeShapeType="1"/>
            </p:cNvSpPr>
            <p:nvPr/>
          </p:nvSpPr>
          <p:spPr bwMode="auto">
            <a:xfrm>
              <a:off x="4629" y="550"/>
              <a:ext cx="0" cy="3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" name="Line 15"/>
            <p:cNvSpPr>
              <a:spLocks noChangeShapeType="1"/>
            </p:cNvSpPr>
            <p:nvPr/>
          </p:nvSpPr>
          <p:spPr bwMode="auto">
            <a:xfrm>
              <a:off x="4377" y="665"/>
              <a:ext cx="0" cy="3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Line 16"/>
            <p:cNvSpPr>
              <a:spLocks noChangeShapeType="1"/>
            </p:cNvSpPr>
            <p:nvPr/>
          </p:nvSpPr>
          <p:spPr bwMode="auto">
            <a:xfrm>
              <a:off x="3811" y="550"/>
              <a:ext cx="0" cy="3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Line 17"/>
            <p:cNvSpPr>
              <a:spLocks noChangeShapeType="1"/>
            </p:cNvSpPr>
            <p:nvPr/>
          </p:nvSpPr>
          <p:spPr bwMode="auto">
            <a:xfrm>
              <a:off x="3496" y="588"/>
              <a:ext cx="0" cy="3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09" name="Line 18"/>
            <p:cNvSpPr>
              <a:spLocks noChangeShapeType="1"/>
            </p:cNvSpPr>
            <p:nvPr/>
          </p:nvSpPr>
          <p:spPr bwMode="auto">
            <a:xfrm>
              <a:off x="4000" y="665"/>
              <a:ext cx="0" cy="34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0" name="Rectangle 19"/>
            <p:cNvSpPr>
              <a:spLocks noChangeArrowheads="1"/>
            </p:cNvSpPr>
            <p:nvPr/>
          </p:nvSpPr>
          <p:spPr bwMode="auto">
            <a:xfrm>
              <a:off x="4617" y="280"/>
              <a:ext cx="228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3600" b="1" i="1">
                  <a:latin typeface="Times New Roman" panose="02020603050405020304" pitchFamily="18" charset="0"/>
                  <a:ea typeface="楷体_GB2312" pitchFamily="49" charset="-122"/>
                </a:rPr>
                <a:t>I</a:t>
              </a:r>
            </a:p>
          </p:txBody>
        </p:sp>
        <p:sp>
          <p:nvSpPr>
            <p:cNvPr id="16411" name="Line 20"/>
            <p:cNvSpPr>
              <a:spLocks noChangeShapeType="1"/>
            </p:cNvSpPr>
            <p:nvPr/>
          </p:nvSpPr>
          <p:spPr bwMode="auto">
            <a:xfrm>
              <a:off x="4000" y="1739"/>
              <a:ext cx="0" cy="346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2" name="Line 21"/>
            <p:cNvSpPr>
              <a:spLocks noChangeShapeType="1"/>
            </p:cNvSpPr>
            <p:nvPr/>
          </p:nvSpPr>
          <p:spPr bwMode="auto">
            <a:xfrm>
              <a:off x="4441" y="1701"/>
              <a:ext cx="0" cy="34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3" name="Line 22"/>
            <p:cNvSpPr>
              <a:spLocks noChangeShapeType="1"/>
            </p:cNvSpPr>
            <p:nvPr/>
          </p:nvSpPr>
          <p:spPr bwMode="auto">
            <a:xfrm>
              <a:off x="4188" y="1662"/>
              <a:ext cx="0" cy="346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4" name="Arc 23"/>
            <p:cNvSpPr/>
            <p:nvPr/>
          </p:nvSpPr>
          <p:spPr bwMode="auto">
            <a:xfrm>
              <a:off x="3876" y="1987"/>
              <a:ext cx="573" cy="98"/>
            </a:xfrm>
            <a:custGeom>
              <a:avLst/>
              <a:gdLst>
                <a:gd name="T0" fmla="*/ 0 w 18807"/>
                <a:gd name="T1" fmla="*/ 0 h 21600"/>
                <a:gd name="T2" fmla="*/ 0 w 18807"/>
                <a:gd name="T3" fmla="*/ 0 h 21600"/>
                <a:gd name="T4" fmla="*/ 0 w 18807"/>
                <a:gd name="T5" fmla="*/ 0 h 21600"/>
                <a:gd name="T6" fmla="*/ 0 60000 65536"/>
                <a:gd name="T7" fmla="*/ 0 60000 65536"/>
                <a:gd name="T8" fmla="*/ 0 60000 65536"/>
                <a:gd name="T9" fmla="*/ 0 w 18807"/>
                <a:gd name="T10" fmla="*/ 0 h 21600"/>
                <a:gd name="T11" fmla="*/ 18807 w 1880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807" h="21600" fill="none" extrusionOk="0">
                  <a:moveTo>
                    <a:pt x="18806" y="19298"/>
                  </a:moveTo>
                  <a:cubicBezTo>
                    <a:pt x="15797" y="20812"/>
                    <a:pt x="12474" y="21599"/>
                    <a:pt x="9106" y="21600"/>
                  </a:cubicBezTo>
                  <a:cubicBezTo>
                    <a:pt x="5960" y="21600"/>
                    <a:pt x="2852" y="20912"/>
                    <a:pt x="0" y="19586"/>
                  </a:cubicBezTo>
                </a:path>
                <a:path w="18807" h="21600" stroke="0" extrusionOk="0">
                  <a:moveTo>
                    <a:pt x="18806" y="19298"/>
                  </a:moveTo>
                  <a:cubicBezTo>
                    <a:pt x="15797" y="20812"/>
                    <a:pt x="12474" y="21599"/>
                    <a:pt x="9106" y="21600"/>
                  </a:cubicBezTo>
                  <a:cubicBezTo>
                    <a:pt x="5960" y="21600"/>
                    <a:pt x="2852" y="20912"/>
                    <a:pt x="0" y="19586"/>
                  </a:cubicBezTo>
                  <a:lnTo>
                    <a:pt x="9106" y="0"/>
                  </a:lnTo>
                  <a:close/>
                </a:path>
              </a:pathLst>
            </a:custGeom>
            <a:noFill/>
            <a:ln w="38100" cap="rnd">
              <a:solidFill>
                <a:schemeClr val="accent2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5" name="Line 24"/>
            <p:cNvSpPr>
              <a:spLocks noChangeShapeType="1"/>
            </p:cNvSpPr>
            <p:nvPr/>
          </p:nvSpPr>
          <p:spPr bwMode="auto">
            <a:xfrm>
              <a:off x="4126" y="896"/>
              <a:ext cx="818" cy="0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16" name="Rectangle 25"/>
            <p:cNvSpPr>
              <a:spLocks noChangeArrowheads="1"/>
            </p:cNvSpPr>
            <p:nvPr/>
          </p:nvSpPr>
          <p:spPr bwMode="auto">
            <a:xfrm>
              <a:off x="4994" y="708"/>
              <a:ext cx="308" cy="4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kumimoji="1" lang="en-US" altLang="zh-CN" sz="3600" b="1" i="1">
                  <a:latin typeface="Times New Roman" panose="02020603050405020304" pitchFamily="18" charset="0"/>
                  <a:ea typeface="楷体_GB2312" pitchFamily="49" charset="-122"/>
                </a:rPr>
                <a:t>R</a:t>
              </a:r>
            </a:p>
          </p:txBody>
        </p:sp>
        <p:sp>
          <p:nvSpPr>
            <p:cNvPr id="16417" name="Line 26"/>
            <p:cNvSpPr>
              <a:spLocks noChangeShapeType="1"/>
            </p:cNvSpPr>
            <p:nvPr/>
          </p:nvSpPr>
          <p:spPr bwMode="auto">
            <a:xfrm>
              <a:off x="4188" y="2008"/>
              <a:ext cx="566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6392" name="Object 27"/>
            <p:cNvGraphicFramePr>
              <a:graphicFrameLocks noChangeAspect="1"/>
            </p:cNvGraphicFramePr>
            <p:nvPr/>
          </p:nvGraphicFramePr>
          <p:xfrm>
            <a:off x="5018" y="1676"/>
            <a:ext cx="401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51" name="公式" r:id="rId10" imgW="7721600" imgH="8128000" progId="Equation.3">
                    <p:embed/>
                  </p:oleObj>
                </mc:Choice>
                <mc:Fallback>
                  <p:oleObj name="公式" r:id="rId10" imgW="7721600" imgH="81280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18" y="1676"/>
                          <a:ext cx="401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3" name="Object 28"/>
            <p:cNvGraphicFramePr>
              <a:graphicFrameLocks noChangeAspect="1"/>
            </p:cNvGraphicFramePr>
            <p:nvPr/>
          </p:nvGraphicFramePr>
          <p:xfrm>
            <a:off x="4178" y="1321"/>
            <a:ext cx="404" cy="3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52" name="公式" r:id="rId12" imgW="6502400" imgH="6502400" progId="Equation.3">
                    <p:embed/>
                  </p:oleObj>
                </mc:Choice>
                <mc:Fallback>
                  <p:oleObj name="公式" r:id="rId12" imgW="6502400" imgH="65024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8" y="1321"/>
                          <a:ext cx="404" cy="3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4" name="Object 29"/>
            <p:cNvGraphicFramePr>
              <a:graphicFrameLocks noChangeAspect="1"/>
            </p:cNvGraphicFramePr>
            <p:nvPr/>
          </p:nvGraphicFramePr>
          <p:xfrm>
            <a:off x="4436" y="2123"/>
            <a:ext cx="405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53" name="公式" r:id="rId14" imgW="139700" imgH="152400" progId="Equation.3">
                    <p:embed/>
                  </p:oleObj>
                </mc:Choice>
                <mc:Fallback>
                  <p:oleObj name="公式" r:id="rId14" imgW="139700" imgH="1524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6" y="2123"/>
                          <a:ext cx="405" cy="33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5" name="Object 30"/>
            <p:cNvGraphicFramePr>
              <a:graphicFrameLocks noChangeAspect="1"/>
            </p:cNvGraphicFramePr>
            <p:nvPr/>
          </p:nvGraphicFramePr>
          <p:xfrm>
            <a:off x="3811" y="2226"/>
            <a:ext cx="265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54" name="公式" r:id="rId16" imgW="254000" imgH="304800" progId="Equation.3">
                    <p:embed/>
                  </p:oleObj>
                </mc:Choice>
                <mc:Fallback>
                  <p:oleObj name="公式" r:id="rId16" imgW="254000" imgH="3048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1" y="2226"/>
                          <a:ext cx="265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chemeClr val="tx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3823" name="Object 31"/>
          <p:cNvGraphicFramePr>
            <a:graphicFrameLocks noChangeAspect="1"/>
          </p:cNvGraphicFramePr>
          <p:nvPr/>
        </p:nvGraphicFramePr>
        <p:xfrm>
          <a:off x="3059113" y="765175"/>
          <a:ext cx="1370012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5" name="公式" r:id="rId18" imgW="596900" imgH="177800" progId="Equation.3">
                  <p:embed/>
                </p:oleObj>
              </mc:Choice>
              <mc:Fallback>
                <p:oleObj name="公式" r:id="rId18" imgW="596900" imgH="1778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765175"/>
                        <a:ext cx="1370012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24" name="Object 32"/>
          <p:cNvGraphicFramePr>
            <a:graphicFrameLocks noChangeAspect="1"/>
          </p:cNvGraphicFramePr>
          <p:nvPr/>
        </p:nvGraphicFramePr>
        <p:xfrm>
          <a:off x="468313" y="1412875"/>
          <a:ext cx="4751387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6" name="公式" r:id="rId20" imgW="1625600" imgH="292100" progId="Equation.3">
                  <p:embed/>
                </p:oleObj>
              </mc:Choice>
              <mc:Fallback>
                <p:oleObj name="公式" r:id="rId20" imgW="1625600" imgH="2921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412875"/>
                        <a:ext cx="4751387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25" name="Object 33"/>
          <p:cNvGraphicFramePr>
            <a:graphicFrameLocks noChangeAspect="1"/>
          </p:cNvGraphicFramePr>
          <p:nvPr/>
        </p:nvGraphicFramePr>
        <p:xfrm>
          <a:off x="755650" y="3068638"/>
          <a:ext cx="3230563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7" name="公式" r:id="rId22" imgW="1104900" imgH="292100" progId="Equation.3">
                  <p:embed/>
                </p:oleObj>
              </mc:Choice>
              <mc:Fallback>
                <p:oleObj name="公式" r:id="rId22" imgW="1104900" imgH="2921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068638"/>
                        <a:ext cx="3230563" cy="852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796" grpId="0" build="p" autoUpdateAnimBg="0"/>
      <p:bldP spid="33798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1219200" y="1487488"/>
            <a:ext cx="5440363" cy="2012950"/>
            <a:chOff x="768" y="720"/>
            <a:chExt cx="3504" cy="1494"/>
          </a:xfrm>
        </p:grpSpPr>
        <p:graphicFrame>
          <p:nvGraphicFramePr>
            <p:cNvPr id="17422" name="Object 3"/>
            <p:cNvGraphicFramePr>
              <a:graphicFrameLocks noChangeAspect="1"/>
            </p:cNvGraphicFramePr>
            <p:nvPr/>
          </p:nvGraphicFramePr>
          <p:xfrm>
            <a:off x="1089" y="1056"/>
            <a:ext cx="975" cy="3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5" name="公式" r:id="rId3" imgW="1016000" imgH="279400" progId="Equation.3">
                    <p:embed/>
                  </p:oleObj>
                </mc:Choice>
                <mc:Fallback>
                  <p:oleObj name="公式" r:id="rId3" imgW="1016000" imgH="2794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9" y="1056"/>
                          <a:ext cx="975" cy="32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23" name="Object 4"/>
            <p:cNvGraphicFramePr>
              <a:graphicFrameLocks noChangeAspect="1"/>
            </p:cNvGraphicFramePr>
            <p:nvPr/>
          </p:nvGraphicFramePr>
          <p:xfrm>
            <a:off x="1181" y="1584"/>
            <a:ext cx="785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6" name="Equation" r:id="rId5" imgW="443865" imgH="203200" progId="Equation.3">
                    <p:embed/>
                  </p:oleObj>
                </mc:Choice>
                <mc:Fallback>
                  <p:oleObj name="Equation" r:id="rId5" imgW="443865" imgH="2032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1" y="1584"/>
                          <a:ext cx="785" cy="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54" name="AutoShape 5"/>
            <p:cNvSpPr/>
            <p:nvPr/>
          </p:nvSpPr>
          <p:spPr bwMode="auto">
            <a:xfrm>
              <a:off x="768" y="1152"/>
              <a:ext cx="192" cy="672"/>
            </a:xfrm>
            <a:prstGeom prst="leftBrace">
              <a:avLst>
                <a:gd name="adj1" fmla="val 29167"/>
                <a:gd name="adj2" fmla="val 50000"/>
              </a:avLst>
            </a:prstGeom>
            <a:noFill/>
            <a:ln w="28575">
              <a:solidFill>
                <a:srgbClr val="FF0066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7424" name="Object 6"/>
            <p:cNvGraphicFramePr>
              <a:graphicFrameLocks noChangeAspect="1"/>
            </p:cNvGraphicFramePr>
            <p:nvPr/>
          </p:nvGraphicFramePr>
          <p:xfrm>
            <a:off x="2842" y="720"/>
            <a:ext cx="1430" cy="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7" name="Equation" r:id="rId7" imgW="698500" imgH="393700" progId="Equation.3">
                    <p:embed/>
                  </p:oleObj>
                </mc:Choice>
                <mc:Fallback>
                  <p:oleObj name="Equation" r:id="rId7" imgW="698500" imgH="3937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2" y="720"/>
                          <a:ext cx="1430" cy="7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25" name="Object 7"/>
            <p:cNvGraphicFramePr>
              <a:graphicFrameLocks noChangeAspect="1"/>
            </p:cNvGraphicFramePr>
            <p:nvPr/>
          </p:nvGraphicFramePr>
          <p:xfrm>
            <a:off x="2832" y="1440"/>
            <a:ext cx="1338" cy="7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8" name="Equation" r:id="rId9" imgW="596900" imgH="393700" progId="Equation.3">
                    <p:embed/>
                  </p:oleObj>
                </mc:Choice>
                <mc:Fallback>
                  <p:oleObj name="Equation" r:id="rId9" imgW="596900" imgH="3937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440"/>
                          <a:ext cx="1338" cy="77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427" name="Group 8"/>
          <p:cNvGrpSpPr/>
          <p:nvPr/>
        </p:nvGrpSpPr>
        <p:grpSpPr bwMode="auto">
          <a:xfrm>
            <a:off x="1143000" y="3505200"/>
            <a:ext cx="6894513" cy="2463800"/>
            <a:chOff x="720" y="2208"/>
            <a:chExt cx="4343" cy="1552"/>
          </a:xfrm>
        </p:grpSpPr>
        <p:sp>
          <p:nvSpPr>
            <p:cNvPr id="17448" name="Rectangle 9"/>
            <p:cNvSpPr>
              <a:spLocks noChangeArrowheads="1"/>
            </p:cNvSpPr>
            <p:nvPr/>
          </p:nvSpPr>
          <p:spPr bwMode="auto">
            <a:xfrm>
              <a:off x="720" y="2208"/>
              <a:ext cx="4343" cy="15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7449" name="Group 10"/>
            <p:cNvGrpSpPr/>
            <p:nvPr/>
          </p:nvGrpSpPr>
          <p:grpSpPr bwMode="auto">
            <a:xfrm>
              <a:off x="1040" y="2341"/>
              <a:ext cx="777" cy="1337"/>
              <a:chOff x="1040" y="2341"/>
              <a:chExt cx="777" cy="1337"/>
            </a:xfrm>
          </p:grpSpPr>
          <p:sp>
            <p:nvSpPr>
              <p:cNvPr id="17450" name="AutoShape 11"/>
              <p:cNvSpPr>
                <a:spLocks noChangeArrowheads="1"/>
              </p:cNvSpPr>
              <p:nvPr/>
            </p:nvSpPr>
            <p:spPr bwMode="auto">
              <a:xfrm>
                <a:off x="1040" y="2507"/>
                <a:ext cx="731" cy="1171"/>
              </a:xfrm>
              <a:prstGeom prst="can">
                <a:avLst>
                  <a:gd name="adj" fmla="val 25082"/>
                </a:avLst>
              </a:prstGeom>
              <a:gradFill rotWithShape="1">
                <a:gsLst>
                  <a:gs pos="0">
                    <a:srgbClr val="DDDDDD"/>
                  </a:gs>
                  <a:gs pos="50000">
                    <a:srgbClr val="FFFFFF"/>
                  </a:gs>
                  <a:gs pos="100000">
                    <a:srgbClr val="DDDDDD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51" name="Line 12"/>
              <p:cNvSpPr>
                <a:spLocks noChangeShapeType="1"/>
              </p:cNvSpPr>
              <p:nvPr/>
            </p:nvSpPr>
            <p:spPr bwMode="auto">
              <a:xfrm>
                <a:off x="1406" y="2341"/>
                <a:ext cx="0" cy="30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52" name="Line 13"/>
              <p:cNvSpPr>
                <a:spLocks noChangeShapeType="1"/>
              </p:cNvSpPr>
              <p:nvPr/>
            </p:nvSpPr>
            <p:spPr bwMode="auto">
              <a:xfrm>
                <a:off x="1402" y="2637"/>
                <a:ext cx="0" cy="10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453" name="Line 14"/>
              <p:cNvSpPr>
                <a:spLocks noChangeShapeType="1"/>
              </p:cNvSpPr>
              <p:nvPr/>
            </p:nvSpPr>
            <p:spPr bwMode="auto">
              <a:xfrm>
                <a:off x="1406" y="2614"/>
                <a:ext cx="36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7420" name="Object 15"/>
              <p:cNvGraphicFramePr>
                <a:graphicFrameLocks noChangeAspect="1"/>
              </p:cNvGraphicFramePr>
              <p:nvPr/>
            </p:nvGraphicFramePr>
            <p:xfrm>
              <a:off x="1451" y="2341"/>
              <a:ext cx="366" cy="23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19" name="Equation" r:id="rId11" imgW="215900" imgH="228600" progId="Equation.3">
                      <p:embed/>
                    </p:oleObj>
                  </mc:Choice>
                  <mc:Fallback>
                    <p:oleObj name="Equation" r:id="rId11" imgW="215900" imgH="228600" progId="Equation.3">
                      <p:embed/>
                      <p:pic>
                        <p:nvPicPr>
                          <p:cNvPr id="0" name="Object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1" y="2341"/>
                            <a:ext cx="366" cy="23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FFFFCC">
                                        <a:gamma/>
                                        <a:shade val="46275"/>
                                        <a:invGamma/>
                                      </a:srgbClr>
                                    </a:gs>
                                    <a:gs pos="50000">
                                      <a:srgbClr val="FFFFCC"/>
                                    </a:gs>
                                    <a:gs pos="100000">
                                      <a:srgbClr val="FFFFCC">
                                        <a:gamma/>
                                        <a:shade val="46275"/>
                                        <a:invGamma/>
                                      </a:srgbClr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21" name="Object 16"/>
              <p:cNvGraphicFramePr>
                <a:graphicFrameLocks noChangeAspect="1"/>
              </p:cNvGraphicFramePr>
              <p:nvPr/>
            </p:nvGraphicFramePr>
            <p:xfrm>
              <a:off x="1210" y="2432"/>
              <a:ext cx="264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0" name="Equation" r:id="rId13" imgW="215900" imgH="304800" progId="Equation.3">
                      <p:embed/>
                    </p:oleObj>
                  </mc:Choice>
                  <mc:Fallback>
                    <p:oleObj name="Equation" r:id="rId13" imgW="215900" imgH="304800" progId="Equation.3">
                      <p:embed/>
                      <p:pic>
                        <p:nvPicPr>
                          <p:cNvPr id="0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10" y="2432"/>
                            <a:ext cx="264" cy="21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rgbClr val="FFFFCC">
                                        <a:gamma/>
                                        <a:shade val="46275"/>
                                        <a:invGamma/>
                                      </a:srgbClr>
                                    </a:gs>
                                    <a:gs pos="50000">
                                      <a:srgbClr val="FFFFCC"/>
                                    </a:gs>
                                    <a:gs pos="100000">
                                      <a:srgbClr val="FFFFCC">
                                        <a:gamma/>
                                        <a:shade val="46275"/>
                                        <a:invGamma/>
                                      </a:srgbClr>
                                    </a:gs>
                                  </a:gsLst>
                                  <a:lin ang="0" scaled="1"/>
                                </a:gra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5" name="Group 17"/>
          <p:cNvGrpSpPr/>
          <p:nvPr/>
        </p:nvGrpSpPr>
        <p:grpSpPr bwMode="auto">
          <a:xfrm>
            <a:off x="4117975" y="3700463"/>
            <a:ext cx="3484563" cy="2009775"/>
            <a:chOff x="2592" y="2256"/>
            <a:chExt cx="2304" cy="1488"/>
          </a:xfrm>
        </p:grpSpPr>
        <p:grpSp>
          <p:nvGrpSpPr>
            <p:cNvPr id="17439" name="Group 18"/>
            <p:cNvGrpSpPr/>
            <p:nvPr/>
          </p:nvGrpSpPr>
          <p:grpSpPr bwMode="auto">
            <a:xfrm>
              <a:off x="2592" y="2256"/>
              <a:ext cx="824" cy="768"/>
              <a:chOff x="1248" y="576"/>
              <a:chExt cx="576" cy="576"/>
            </a:xfrm>
          </p:grpSpPr>
          <p:sp>
            <p:nvSpPr>
              <p:cNvPr id="35859" name="AutoShape 19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528" cy="576"/>
              </a:xfrm>
              <a:prstGeom prst="wedgeRectCallout">
                <a:avLst>
                  <a:gd name="adj1" fmla="val 65907"/>
                  <a:gd name="adj2" fmla="val 16667"/>
                </a:avLst>
              </a:prstGeom>
              <a:gradFill rotWithShape="0">
                <a:gsLst>
                  <a:gs pos="0">
                    <a:schemeClr val="folHlink"/>
                  </a:gs>
                  <a:gs pos="5000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3399"/>
                </a:solidFill>
                <a:miter lim="800000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zh-CN" altLang="zh-CN" sz="2800" b="1">
                  <a:solidFill>
                    <a:srgbClr val="FF3399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aphicFrame>
            <p:nvGraphicFramePr>
              <p:cNvPr id="17419" name="Object 20"/>
              <p:cNvGraphicFramePr>
                <a:graphicFrameLocks noChangeAspect="1"/>
              </p:cNvGraphicFramePr>
              <p:nvPr/>
            </p:nvGraphicFramePr>
            <p:xfrm>
              <a:off x="1248" y="576"/>
              <a:ext cx="576" cy="5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1" name="Equation" r:id="rId15" imgW="381000" imgH="393700" progId="Equation.3">
                      <p:embed/>
                    </p:oleObj>
                  </mc:Choice>
                  <mc:Fallback>
                    <p:oleObj name="Equation" r:id="rId15" imgW="381000" imgH="39370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48" y="576"/>
                            <a:ext cx="576" cy="57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gradFill rotWithShape="0">
                                  <a:gsLst>
                                    <a:gs pos="0">
                                      <a:schemeClr val="folHlink"/>
                                    </a:gs>
                                    <a:gs pos="50000">
                                      <a:srgbClr val="FFFFFF"/>
                                    </a:gs>
                                    <a:gs pos="100000">
                                      <a:schemeClr val="folHlink"/>
                                    </a:gs>
                                  </a:gsLst>
                                  <a:lin ang="5400000" scaled="1"/>
                                </a:gra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990099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7440" name="Group 21"/>
            <p:cNvGrpSpPr/>
            <p:nvPr/>
          </p:nvGrpSpPr>
          <p:grpSpPr bwMode="auto">
            <a:xfrm>
              <a:off x="2640" y="2359"/>
              <a:ext cx="2256" cy="1385"/>
              <a:chOff x="1200" y="624"/>
              <a:chExt cx="1776" cy="1200"/>
            </a:xfrm>
          </p:grpSpPr>
          <p:sp>
            <p:nvSpPr>
              <p:cNvPr id="17441" name="Line 22"/>
              <p:cNvSpPr>
                <a:spLocks noChangeShapeType="1"/>
              </p:cNvSpPr>
              <p:nvPr/>
            </p:nvSpPr>
            <p:spPr bwMode="auto">
              <a:xfrm>
                <a:off x="1200" y="1584"/>
                <a:ext cx="177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" name="Line 23"/>
              <p:cNvSpPr>
                <a:spLocks noChangeShapeType="1"/>
              </p:cNvSpPr>
              <p:nvPr/>
            </p:nvSpPr>
            <p:spPr bwMode="auto">
              <a:xfrm flipV="1">
                <a:off x="1872" y="624"/>
                <a:ext cx="0" cy="96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" name="Line 24"/>
              <p:cNvSpPr>
                <a:spLocks noChangeShapeType="1"/>
              </p:cNvSpPr>
              <p:nvPr/>
            </p:nvSpPr>
            <p:spPr bwMode="auto">
              <a:xfrm>
                <a:off x="2112" y="96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" name="Line 25"/>
              <p:cNvSpPr>
                <a:spLocks noChangeShapeType="1"/>
              </p:cNvSpPr>
              <p:nvPr/>
            </p:nvSpPr>
            <p:spPr bwMode="auto">
              <a:xfrm flipH="1">
                <a:off x="1872" y="968"/>
                <a:ext cx="24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" name="Arc 26"/>
              <p:cNvSpPr/>
              <p:nvPr/>
            </p:nvSpPr>
            <p:spPr bwMode="auto">
              <a:xfrm flipH="1" flipV="1">
                <a:off x="2102" y="816"/>
                <a:ext cx="826" cy="624"/>
              </a:xfrm>
              <a:custGeom>
                <a:avLst/>
                <a:gdLst>
                  <a:gd name="T0" fmla="*/ 0 w 21079"/>
                  <a:gd name="T1" fmla="*/ 0 h 21541"/>
                  <a:gd name="T2" fmla="*/ 0 w 21079"/>
                  <a:gd name="T3" fmla="*/ 0 h 21541"/>
                  <a:gd name="T4" fmla="*/ 0 w 21079"/>
                  <a:gd name="T5" fmla="*/ 0 h 21541"/>
                  <a:gd name="T6" fmla="*/ 0 60000 65536"/>
                  <a:gd name="T7" fmla="*/ 0 60000 65536"/>
                  <a:gd name="T8" fmla="*/ 0 60000 65536"/>
                  <a:gd name="T9" fmla="*/ 0 w 21079"/>
                  <a:gd name="T10" fmla="*/ 0 h 21541"/>
                  <a:gd name="T11" fmla="*/ 21079 w 21079"/>
                  <a:gd name="T12" fmla="*/ 21541 h 215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079" h="21541" fill="none" extrusionOk="0">
                    <a:moveTo>
                      <a:pt x="1600" y="0"/>
                    </a:moveTo>
                    <a:cubicBezTo>
                      <a:pt x="11090" y="705"/>
                      <a:pt x="19000" y="7538"/>
                      <a:pt x="21078" y="16824"/>
                    </a:cubicBezTo>
                  </a:path>
                  <a:path w="21079" h="21541" stroke="0" extrusionOk="0">
                    <a:moveTo>
                      <a:pt x="1600" y="0"/>
                    </a:moveTo>
                    <a:cubicBezTo>
                      <a:pt x="11090" y="705"/>
                      <a:pt x="19000" y="7538"/>
                      <a:pt x="21078" y="16824"/>
                    </a:cubicBezTo>
                    <a:lnTo>
                      <a:pt x="0" y="21541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7415" name="Object 27"/>
              <p:cNvGraphicFramePr>
                <a:graphicFrameLocks noChangeAspect="1"/>
              </p:cNvGraphicFramePr>
              <p:nvPr/>
            </p:nvGraphicFramePr>
            <p:xfrm>
              <a:off x="1920" y="624"/>
              <a:ext cx="227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2" name="Equation" r:id="rId17" imgW="215900" imgH="228600" progId="Equation.3">
                      <p:embed/>
                    </p:oleObj>
                  </mc:Choice>
                  <mc:Fallback>
                    <p:oleObj name="Equation" r:id="rId17" imgW="215900" imgH="22860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20" y="624"/>
                            <a:ext cx="227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16" name="Object 28"/>
              <p:cNvGraphicFramePr>
                <a:graphicFrameLocks noChangeAspect="1"/>
              </p:cNvGraphicFramePr>
              <p:nvPr/>
            </p:nvGraphicFramePr>
            <p:xfrm>
              <a:off x="2016" y="1584"/>
              <a:ext cx="228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3" name="Equation" r:id="rId19" imgW="215900" imgH="228600" progId="Equation.3">
                      <p:embed/>
                    </p:oleObj>
                  </mc:Choice>
                  <mc:Fallback>
                    <p:oleObj name="Equation" r:id="rId19" imgW="215900" imgH="228600" progId="Equation.3">
                      <p:embed/>
                      <p:pic>
                        <p:nvPicPr>
                          <p:cNvPr id="0" name="Object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16" y="1584"/>
                            <a:ext cx="228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17" name="Object 29"/>
              <p:cNvGraphicFramePr>
                <a:graphicFrameLocks noChangeAspect="1"/>
              </p:cNvGraphicFramePr>
              <p:nvPr/>
            </p:nvGraphicFramePr>
            <p:xfrm>
              <a:off x="1713" y="1584"/>
              <a:ext cx="209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4" name="Equation" r:id="rId20" imgW="165100" imgH="190500" progId="Equation.3">
                      <p:embed/>
                    </p:oleObj>
                  </mc:Choice>
                  <mc:Fallback>
                    <p:oleObj name="Equation" r:id="rId20" imgW="165100" imgH="190500" progId="Equation.3">
                      <p:embed/>
                      <p:pic>
                        <p:nvPicPr>
                          <p:cNvPr id="0" name="Object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13" y="1584"/>
                            <a:ext cx="209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418" name="Object 30"/>
              <p:cNvGraphicFramePr>
                <a:graphicFrameLocks noChangeAspect="1"/>
              </p:cNvGraphicFramePr>
              <p:nvPr/>
            </p:nvGraphicFramePr>
            <p:xfrm>
              <a:off x="2695" y="1584"/>
              <a:ext cx="206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25" name="Equation" r:id="rId22" imgW="152400" imgH="177800" progId="Equation.3">
                      <p:embed/>
                    </p:oleObj>
                  </mc:Choice>
                  <mc:Fallback>
                    <p:oleObj name="Equation" r:id="rId22" imgW="152400" imgH="1778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95" y="1584"/>
                            <a:ext cx="206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Line 31"/>
              <p:cNvSpPr>
                <a:spLocks noChangeShapeType="1"/>
              </p:cNvSpPr>
              <p:nvPr/>
            </p:nvSpPr>
            <p:spPr bwMode="auto">
              <a:xfrm flipV="1">
                <a:off x="1872" y="960"/>
                <a:ext cx="24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7429" name="Group 32"/>
          <p:cNvGrpSpPr/>
          <p:nvPr/>
        </p:nvGrpSpPr>
        <p:grpSpPr bwMode="auto">
          <a:xfrm>
            <a:off x="1295400" y="977900"/>
            <a:ext cx="4648200" cy="579438"/>
            <a:chOff x="816" y="489"/>
            <a:chExt cx="2928" cy="365"/>
          </a:xfrm>
        </p:grpSpPr>
        <p:sp>
          <p:nvSpPr>
            <p:cNvPr id="17438" name="Text Box 33"/>
            <p:cNvSpPr txBox="1">
              <a:spLocks noChangeArrowheads="1"/>
            </p:cNvSpPr>
            <p:nvPr/>
          </p:nvSpPr>
          <p:spPr bwMode="auto">
            <a:xfrm>
              <a:off x="816" y="489"/>
              <a:ext cx="2928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latin typeface="Times New Roman" panose="02020603050405020304" pitchFamily="18" charset="0"/>
                </a:rPr>
                <a:t>      </a:t>
              </a:r>
              <a:r>
                <a:rPr lang="zh-CN" altLang="en-US" sz="3200" b="1">
                  <a:latin typeface="Times New Roman" panose="02020603050405020304" pitchFamily="18" charset="0"/>
                </a:rPr>
                <a:t>的方向与    成右螺旋</a:t>
              </a:r>
            </a:p>
          </p:txBody>
        </p:sp>
        <p:graphicFrame>
          <p:nvGraphicFramePr>
            <p:cNvPr id="17413" name="Object 34"/>
            <p:cNvGraphicFramePr>
              <a:graphicFrameLocks noChangeAspect="1"/>
            </p:cNvGraphicFramePr>
            <p:nvPr/>
          </p:nvGraphicFramePr>
          <p:xfrm>
            <a:off x="927" y="489"/>
            <a:ext cx="229" cy="3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26" name="Equation" r:id="rId24" imgW="215900" imgH="266065" progId="Equation.3">
                    <p:embed/>
                  </p:oleObj>
                </mc:Choice>
                <mc:Fallback>
                  <p:oleObj name="Equation" r:id="rId24" imgW="215900" imgH="266065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7" y="489"/>
                          <a:ext cx="229" cy="3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4" name="Object 35"/>
            <p:cNvGraphicFramePr>
              <a:graphicFrameLocks noChangeAspect="1"/>
            </p:cNvGraphicFramePr>
            <p:nvPr/>
          </p:nvGraphicFramePr>
          <p:xfrm>
            <a:off x="2329" y="528"/>
            <a:ext cx="188" cy="2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27" name="Equation" r:id="rId26" imgW="165100" imgH="228600" progId="Equation.3">
                    <p:embed/>
                  </p:oleObj>
                </mc:Choice>
                <mc:Fallback>
                  <p:oleObj name="Equation" r:id="rId26" imgW="16510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29" y="528"/>
                          <a:ext cx="188" cy="2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oup 36"/>
          <p:cNvGrpSpPr/>
          <p:nvPr/>
        </p:nvGrpSpPr>
        <p:grpSpPr bwMode="auto">
          <a:xfrm>
            <a:off x="6850063" y="1628775"/>
            <a:ext cx="2293937" cy="1901825"/>
            <a:chOff x="3360" y="1967"/>
            <a:chExt cx="2030" cy="1776"/>
          </a:xfrm>
        </p:grpSpPr>
        <p:sp>
          <p:nvSpPr>
            <p:cNvPr id="17431" name="Oval 37"/>
            <p:cNvSpPr>
              <a:spLocks noChangeArrowheads="1"/>
            </p:cNvSpPr>
            <p:nvPr/>
          </p:nvSpPr>
          <p:spPr bwMode="auto">
            <a:xfrm>
              <a:off x="3696" y="2255"/>
              <a:ext cx="1152" cy="120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2" name="Oval 38"/>
            <p:cNvSpPr>
              <a:spLocks noChangeArrowheads="1"/>
            </p:cNvSpPr>
            <p:nvPr/>
          </p:nvSpPr>
          <p:spPr bwMode="auto">
            <a:xfrm>
              <a:off x="4200" y="2808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3" name="Oval 39"/>
            <p:cNvSpPr>
              <a:spLocks noChangeArrowheads="1"/>
            </p:cNvSpPr>
            <p:nvPr/>
          </p:nvSpPr>
          <p:spPr bwMode="auto">
            <a:xfrm>
              <a:off x="3360" y="1967"/>
              <a:ext cx="1776" cy="177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4" name="Oval 40"/>
            <p:cNvSpPr>
              <a:spLocks noChangeArrowheads="1"/>
            </p:cNvSpPr>
            <p:nvPr/>
          </p:nvSpPr>
          <p:spPr bwMode="auto">
            <a:xfrm>
              <a:off x="3960" y="2495"/>
              <a:ext cx="624" cy="672"/>
            </a:xfrm>
            <a:prstGeom prst="ellipse">
              <a:avLst/>
            </a:prstGeom>
            <a:noFill/>
            <a:ln w="28575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7410" name="Object 41"/>
            <p:cNvGraphicFramePr>
              <a:graphicFrameLocks noChangeAspect="1"/>
            </p:cNvGraphicFramePr>
            <p:nvPr/>
          </p:nvGraphicFramePr>
          <p:xfrm>
            <a:off x="4176" y="2543"/>
            <a:ext cx="296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28" name="公式" r:id="rId28" imgW="152400" imgH="190500" progId="Equation.3">
                    <p:embed/>
                  </p:oleObj>
                </mc:Choice>
                <mc:Fallback>
                  <p:oleObj name="公式" r:id="rId28" imgW="152400" imgH="19050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2543"/>
                          <a:ext cx="296" cy="2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accent2"/>
                                  </a:gs>
                                  <a:gs pos="100000">
                                    <a:schemeClr val="accent2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35" name="Arc 42"/>
            <p:cNvSpPr/>
            <p:nvPr/>
          </p:nvSpPr>
          <p:spPr bwMode="auto">
            <a:xfrm rot="1593688">
              <a:off x="4188" y="2517"/>
              <a:ext cx="480" cy="384"/>
            </a:xfrm>
            <a:custGeom>
              <a:avLst/>
              <a:gdLst>
                <a:gd name="T0" fmla="*/ 0 w 21534"/>
                <a:gd name="T1" fmla="*/ 0 h 19872"/>
                <a:gd name="T2" fmla="*/ 0 w 21534"/>
                <a:gd name="T3" fmla="*/ 0 h 19872"/>
                <a:gd name="T4" fmla="*/ 0 w 21534"/>
                <a:gd name="T5" fmla="*/ 0 h 19872"/>
                <a:gd name="T6" fmla="*/ 0 60000 65536"/>
                <a:gd name="T7" fmla="*/ 0 60000 65536"/>
                <a:gd name="T8" fmla="*/ 0 60000 65536"/>
                <a:gd name="T9" fmla="*/ 0 w 21534"/>
                <a:gd name="T10" fmla="*/ 0 h 19872"/>
                <a:gd name="T11" fmla="*/ 21534 w 21534"/>
                <a:gd name="T12" fmla="*/ 19872 h 198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4" h="19872" fill="none" extrusionOk="0">
                  <a:moveTo>
                    <a:pt x="8465" y="-1"/>
                  </a:moveTo>
                  <a:cubicBezTo>
                    <a:pt x="15868" y="3153"/>
                    <a:pt x="20905" y="10162"/>
                    <a:pt x="21534" y="18184"/>
                  </a:cubicBezTo>
                </a:path>
                <a:path w="21534" h="19872" stroke="0" extrusionOk="0">
                  <a:moveTo>
                    <a:pt x="8465" y="-1"/>
                  </a:moveTo>
                  <a:cubicBezTo>
                    <a:pt x="15868" y="3153"/>
                    <a:pt x="20905" y="10162"/>
                    <a:pt x="21534" y="18184"/>
                  </a:cubicBezTo>
                  <a:lnTo>
                    <a:pt x="0" y="19872"/>
                  </a:lnTo>
                  <a:close/>
                </a:path>
              </a:pathLst>
            </a:custGeom>
            <a:noFill/>
            <a:ln w="57150">
              <a:solidFill>
                <a:srgbClr val="0000FF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36" name="Arc 43"/>
            <p:cNvSpPr/>
            <p:nvPr/>
          </p:nvSpPr>
          <p:spPr bwMode="auto">
            <a:xfrm rot="1190483">
              <a:off x="4297" y="2039"/>
              <a:ext cx="1011" cy="938"/>
            </a:xfrm>
            <a:custGeom>
              <a:avLst/>
              <a:gdLst>
                <a:gd name="T0" fmla="*/ 0 w 25339"/>
                <a:gd name="T1" fmla="*/ 0 h 21600"/>
                <a:gd name="T2" fmla="*/ 0 w 25339"/>
                <a:gd name="T3" fmla="*/ 0 h 21600"/>
                <a:gd name="T4" fmla="*/ 0 w 25339"/>
                <a:gd name="T5" fmla="*/ 0 h 21600"/>
                <a:gd name="T6" fmla="*/ 0 60000 65536"/>
                <a:gd name="T7" fmla="*/ 0 60000 65536"/>
                <a:gd name="T8" fmla="*/ 0 60000 65536"/>
                <a:gd name="T9" fmla="*/ 0 w 25339"/>
                <a:gd name="T10" fmla="*/ 0 h 21600"/>
                <a:gd name="T11" fmla="*/ 25339 w 2533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339" h="21600" fill="none" extrusionOk="0">
                  <a:moveTo>
                    <a:pt x="-1" y="602"/>
                  </a:moveTo>
                  <a:cubicBezTo>
                    <a:pt x="1659" y="202"/>
                    <a:pt x="3360" y="-1"/>
                    <a:pt x="5067" y="0"/>
                  </a:cubicBezTo>
                  <a:cubicBezTo>
                    <a:pt x="14120" y="0"/>
                    <a:pt x="22213" y="5646"/>
                    <a:pt x="25338" y="14143"/>
                  </a:cubicBezTo>
                </a:path>
                <a:path w="25339" h="21600" stroke="0" extrusionOk="0">
                  <a:moveTo>
                    <a:pt x="-1" y="602"/>
                  </a:moveTo>
                  <a:cubicBezTo>
                    <a:pt x="1659" y="202"/>
                    <a:pt x="3360" y="-1"/>
                    <a:pt x="5067" y="0"/>
                  </a:cubicBezTo>
                  <a:cubicBezTo>
                    <a:pt x="14120" y="0"/>
                    <a:pt x="22213" y="5646"/>
                    <a:pt x="25338" y="14143"/>
                  </a:cubicBezTo>
                  <a:lnTo>
                    <a:pt x="5067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7411" name="Object 44"/>
            <p:cNvGraphicFramePr>
              <a:graphicFrameLocks noChangeAspect="1"/>
            </p:cNvGraphicFramePr>
            <p:nvPr/>
          </p:nvGraphicFramePr>
          <p:xfrm>
            <a:off x="5121" y="2172"/>
            <a:ext cx="269" cy="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29" name="Equation" r:id="rId30" imgW="4876800" imgH="6502400" progId="">
                    <p:embed/>
                  </p:oleObj>
                </mc:Choice>
                <mc:Fallback>
                  <p:oleObj name="Equation" r:id="rId30" imgW="4876800" imgH="6502400" progId="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21" y="2172"/>
                          <a:ext cx="269" cy="2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accent2"/>
                                  </a:gs>
                                  <a:gs pos="100000">
                                    <a:schemeClr val="accent2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2" name="Object 45"/>
            <p:cNvGraphicFramePr>
              <a:graphicFrameLocks noChangeAspect="1"/>
            </p:cNvGraphicFramePr>
            <p:nvPr/>
          </p:nvGraphicFramePr>
          <p:xfrm>
            <a:off x="4584" y="2636"/>
            <a:ext cx="288" cy="2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0" name="公式" r:id="rId32" imgW="254000" imgH="304800" progId="Equation.3">
                    <p:embed/>
                  </p:oleObj>
                </mc:Choice>
                <mc:Fallback>
                  <p:oleObj name="公式" r:id="rId32" imgW="254000" imgH="30480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84" y="2636"/>
                          <a:ext cx="288" cy="2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accent2"/>
                                  </a:gs>
                                  <a:gs pos="100000">
                                    <a:schemeClr val="accent2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37" name="Oval 46"/>
            <p:cNvSpPr>
              <a:spLocks noChangeArrowheads="1"/>
            </p:cNvSpPr>
            <p:nvPr/>
          </p:nvSpPr>
          <p:spPr bwMode="auto">
            <a:xfrm>
              <a:off x="4236" y="2831"/>
              <a:ext cx="73" cy="96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hlink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6027738" y="4833938"/>
          <a:ext cx="10636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4" name="公式" r:id="rId3" imgW="380365" imgH="177800" progId="Equation.3">
                  <p:embed/>
                </p:oleObj>
              </mc:Choice>
              <mc:Fallback>
                <p:oleObj name="公式" r:id="rId3" imgW="380365" imgH="177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7738" y="4833938"/>
                        <a:ext cx="1063625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1" name="Text Box 3"/>
          <p:cNvSpPr txBox="1">
            <a:spLocks noChangeArrowheads="1"/>
          </p:cNvSpPr>
          <p:nvPr/>
        </p:nvSpPr>
        <p:spPr bwMode="auto">
          <a:xfrm>
            <a:off x="1000125" y="285750"/>
            <a:ext cx="57150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3   </a:t>
            </a:r>
            <a:r>
              <a:rPr lang="zh-CN" altLang="en-US" sz="3200" b="1">
                <a:latin typeface="Times New Roman" panose="02020603050405020304" pitchFamily="18" charset="0"/>
              </a:rPr>
              <a:t>无限长载流圆柱面的磁场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5981700" y="5267325"/>
          <a:ext cx="175895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5" name="Equation" r:id="rId5" imgW="596900" imgH="393700" progId="Equation.3">
                  <p:embed/>
                </p:oleObj>
              </mc:Choice>
              <mc:Fallback>
                <p:oleObj name="Equation" r:id="rId5" imgW="5969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1700" y="5267325"/>
                        <a:ext cx="175895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/>
          <p:nvPr/>
        </p:nvGrpSpPr>
        <p:grpSpPr bwMode="auto">
          <a:xfrm>
            <a:off x="1981200" y="5486400"/>
            <a:ext cx="3729038" cy="792163"/>
            <a:chOff x="3298" y="2942"/>
            <a:chExt cx="2414" cy="562"/>
          </a:xfrm>
        </p:grpSpPr>
        <p:graphicFrame>
          <p:nvGraphicFramePr>
            <p:cNvPr id="18449" name="Object 6"/>
            <p:cNvGraphicFramePr>
              <a:graphicFrameLocks noChangeAspect="1"/>
            </p:cNvGraphicFramePr>
            <p:nvPr/>
          </p:nvGraphicFramePr>
          <p:xfrm>
            <a:off x="4032" y="2942"/>
            <a:ext cx="1680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6" name="Equation" r:id="rId7" imgW="862965" imgH="292100" progId="Equation.3">
                    <p:embed/>
                  </p:oleObj>
                </mc:Choice>
                <mc:Fallback>
                  <p:oleObj name="Equation" r:id="rId7" imgW="862965" imgH="2921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2942"/>
                          <a:ext cx="1680" cy="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50" name="Object 7"/>
            <p:cNvGraphicFramePr>
              <a:graphicFrameLocks noChangeAspect="1"/>
            </p:cNvGraphicFramePr>
            <p:nvPr/>
          </p:nvGraphicFramePr>
          <p:xfrm>
            <a:off x="3298" y="3014"/>
            <a:ext cx="686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7" name="公式" r:id="rId9" imgW="635000" imgH="279400" progId="Equation.3">
                    <p:embed/>
                  </p:oleObj>
                </mc:Choice>
                <mc:Fallback>
                  <p:oleObj name="公式" r:id="rId9" imgW="635000" imgH="2794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8" y="3014"/>
                          <a:ext cx="686" cy="3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8"/>
          <p:cNvGrpSpPr/>
          <p:nvPr/>
        </p:nvGrpSpPr>
        <p:grpSpPr bwMode="auto">
          <a:xfrm>
            <a:off x="1676400" y="4757738"/>
            <a:ext cx="3614738" cy="796925"/>
            <a:chOff x="3312" y="2078"/>
            <a:chExt cx="2392" cy="562"/>
          </a:xfrm>
        </p:grpSpPr>
        <p:graphicFrame>
          <p:nvGraphicFramePr>
            <p:cNvPr id="18447" name="Object 9"/>
            <p:cNvGraphicFramePr>
              <a:graphicFrameLocks noChangeAspect="1"/>
            </p:cNvGraphicFramePr>
            <p:nvPr/>
          </p:nvGraphicFramePr>
          <p:xfrm>
            <a:off x="3312" y="2176"/>
            <a:ext cx="912" cy="3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8" name="公式" r:id="rId11" imgW="1016000" imgH="279400" progId="Equation.3">
                    <p:embed/>
                  </p:oleObj>
                </mc:Choice>
                <mc:Fallback>
                  <p:oleObj name="公式" r:id="rId11" imgW="1016000" imgH="2794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2176"/>
                          <a:ext cx="912" cy="3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8" name="Object 10"/>
            <p:cNvGraphicFramePr>
              <a:graphicFrameLocks noChangeAspect="1"/>
            </p:cNvGraphicFramePr>
            <p:nvPr/>
          </p:nvGraphicFramePr>
          <p:xfrm>
            <a:off x="4320" y="2078"/>
            <a:ext cx="1384" cy="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9" name="Equation" r:id="rId13" imgW="711200" imgH="292100" progId="Equation.3">
                    <p:embed/>
                  </p:oleObj>
                </mc:Choice>
                <mc:Fallback>
                  <p:oleObj name="Equation" r:id="rId13" imgW="711200" imgH="2921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0" y="2078"/>
                          <a:ext cx="1384" cy="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454" name="Group 11"/>
          <p:cNvGrpSpPr/>
          <p:nvPr/>
        </p:nvGrpSpPr>
        <p:grpSpPr bwMode="auto">
          <a:xfrm>
            <a:off x="838200" y="1125538"/>
            <a:ext cx="7543800" cy="3048000"/>
            <a:chOff x="528" y="1008"/>
            <a:chExt cx="4752" cy="1920"/>
          </a:xfrm>
        </p:grpSpPr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528" y="1008"/>
              <a:ext cx="4752" cy="19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877" name="AutoShape 13"/>
            <p:cNvSpPr>
              <a:spLocks noChangeArrowheads="1"/>
            </p:cNvSpPr>
            <p:nvPr/>
          </p:nvSpPr>
          <p:spPr bwMode="auto">
            <a:xfrm>
              <a:off x="1284" y="1247"/>
              <a:ext cx="756" cy="1394"/>
            </a:xfrm>
            <a:prstGeom prst="can">
              <a:avLst>
                <a:gd name="adj" fmla="val 40105"/>
              </a:avLst>
            </a:prstGeom>
            <a:gradFill rotWithShape="0">
              <a:gsLst>
                <a:gs pos="0">
                  <a:schemeClr val="bg1">
                    <a:gamma/>
                    <a:shade val="6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5882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8474" name="Line 14"/>
            <p:cNvSpPr>
              <a:spLocks noChangeShapeType="1"/>
            </p:cNvSpPr>
            <p:nvPr/>
          </p:nvSpPr>
          <p:spPr bwMode="auto">
            <a:xfrm>
              <a:off x="1637" y="1024"/>
              <a:ext cx="0" cy="18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prstDash val="dash"/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5" name="Line 15"/>
            <p:cNvSpPr>
              <a:spLocks noChangeShapeType="1"/>
            </p:cNvSpPr>
            <p:nvPr/>
          </p:nvSpPr>
          <p:spPr bwMode="auto">
            <a:xfrm>
              <a:off x="1637" y="1933"/>
              <a:ext cx="403" cy="0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prstDash val="dash"/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6" name="Line 16"/>
            <p:cNvSpPr>
              <a:spLocks noChangeShapeType="1"/>
            </p:cNvSpPr>
            <p:nvPr/>
          </p:nvSpPr>
          <p:spPr bwMode="auto">
            <a:xfrm>
              <a:off x="1637" y="2641"/>
              <a:ext cx="0" cy="27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7" name="Line 17"/>
            <p:cNvSpPr>
              <a:spLocks noChangeShapeType="1"/>
            </p:cNvSpPr>
            <p:nvPr/>
          </p:nvSpPr>
          <p:spPr bwMode="auto">
            <a:xfrm>
              <a:off x="1637" y="1024"/>
              <a:ext cx="0" cy="33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 type="non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8445" name="Object 18"/>
            <p:cNvGraphicFramePr>
              <a:graphicFrameLocks noChangeAspect="1"/>
            </p:cNvGraphicFramePr>
            <p:nvPr/>
          </p:nvGraphicFramePr>
          <p:xfrm>
            <a:off x="1687" y="1706"/>
            <a:ext cx="191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0" name="Equation" r:id="rId15" imgW="215900" imgH="228600" progId="Equation.3">
                    <p:embed/>
                  </p:oleObj>
                </mc:Choice>
                <mc:Fallback>
                  <p:oleObj name="Equation" r:id="rId15" imgW="215900" imgH="2286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7" y="1706"/>
                          <a:ext cx="191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8478" name="Group 19"/>
            <p:cNvGrpSpPr/>
            <p:nvPr/>
          </p:nvGrpSpPr>
          <p:grpSpPr bwMode="auto">
            <a:xfrm>
              <a:off x="1354" y="1752"/>
              <a:ext cx="165" cy="390"/>
              <a:chOff x="480" y="3120"/>
              <a:chExt cx="157" cy="336"/>
            </a:xfrm>
          </p:grpSpPr>
          <p:sp>
            <p:nvSpPr>
              <p:cNvPr id="18479" name="Line 20"/>
              <p:cNvSpPr>
                <a:spLocks noChangeShapeType="1"/>
              </p:cNvSpPr>
              <p:nvPr/>
            </p:nvSpPr>
            <p:spPr bwMode="auto">
              <a:xfrm>
                <a:off x="637" y="3120"/>
                <a:ext cx="0" cy="3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triangle" w="sm" len="lg"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8446" name="Object 21"/>
              <p:cNvGraphicFramePr>
                <a:graphicFrameLocks noChangeAspect="1"/>
              </p:cNvGraphicFramePr>
              <p:nvPr/>
            </p:nvGraphicFramePr>
            <p:xfrm>
              <a:off x="480" y="3192"/>
              <a:ext cx="157" cy="2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51" name="Equation" r:id="rId17" imgW="165100" imgH="228600" progId="Equation.3">
                      <p:embed/>
                    </p:oleObj>
                  </mc:Choice>
                  <mc:Fallback>
                    <p:oleObj name="Equation" r:id="rId17" imgW="165100" imgH="22860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" y="3192"/>
                            <a:ext cx="157" cy="21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" name="Group 22"/>
          <p:cNvGrpSpPr/>
          <p:nvPr/>
        </p:nvGrpSpPr>
        <p:grpSpPr bwMode="auto">
          <a:xfrm>
            <a:off x="1958975" y="1166813"/>
            <a:ext cx="1358900" cy="796925"/>
            <a:chOff x="432" y="2448"/>
            <a:chExt cx="816" cy="432"/>
          </a:xfrm>
        </p:grpSpPr>
        <p:graphicFrame>
          <p:nvGraphicFramePr>
            <p:cNvPr id="18443" name="Object 23"/>
            <p:cNvGraphicFramePr>
              <a:graphicFrameLocks noChangeAspect="1"/>
            </p:cNvGraphicFramePr>
            <p:nvPr/>
          </p:nvGraphicFramePr>
          <p:xfrm>
            <a:off x="432" y="2448"/>
            <a:ext cx="211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2" name="Equation" r:id="rId19" imgW="228600" imgH="317500" progId="Equation.3">
                    <p:embed/>
                  </p:oleObj>
                </mc:Choice>
                <mc:Fallback>
                  <p:oleObj name="Equation" r:id="rId19" imgW="228600" imgH="3175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2448"/>
                          <a:ext cx="211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Line 24"/>
            <p:cNvSpPr>
              <a:spLocks noChangeShapeType="1"/>
            </p:cNvSpPr>
            <p:nvPr/>
          </p:nvSpPr>
          <p:spPr bwMode="auto">
            <a:xfrm>
              <a:off x="816" y="2736"/>
              <a:ext cx="288" cy="48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 type="none" w="sm" len="lg"/>
              <a:tailEnd type="triangle" w="sm" len="lg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18444" name="Object 25"/>
            <p:cNvGraphicFramePr>
              <a:graphicFrameLocks noChangeAspect="1"/>
            </p:cNvGraphicFramePr>
            <p:nvPr/>
          </p:nvGraphicFramePr>
          <p:xfrm>
            <a:off x="1083" y="2688"/>
            <a:ext cx="165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3" name="Equation" r:id="rId21" imgW="152400" imgH="177800" progId="Equation.3">
                    <p:embed/>
                  </p:oleObj>
                </mc:Choice>
                <mc:Fallback>
                  <p:oleObj name="Equation" r:id="rId21" imgW="152400" imgH="1778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3" y="2688"/>
                          <a:ext cx="165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Oval 26"/>
            <p:cNvSpPr>
              <a:spLocks noChangeArrowheads="1"/>
            </p:cNvSpPr>
            <p:nvPr/>
          </p:nvSpPr>
          <p:spPr bwMode="auto">
            <a:xfrm>
              <a:off x="576" y="2688"/>
              <a:ext cx="528" cy="144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822" y="2826"/>
              <a:ext cx="4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" name="Group 28"/>
          <p:cNvGrpSpPr/>
          <p:nvPr/>
        </p:nvGrpSpPr>
        <p:grpSpPr bwMode="auto">
          <a:xfrm>
            <a:off x="1563688" y="2171700"/>
            <a:ext cx="2079625" cy="1239838"/>
            <a:chOff x="985" y="1667"/>
            <a:chExt cx="1310" cy="781"/>
          </a:xfrm>
        </p:grpSpPr>
        <p:graphicFrame>
          <p:nvGraphicFramePr>
            <p:cNvPr id="18441" name="Object 29"/>
            <p:cNvGraphicFramePr>
              <a:graphicFrameLocks noChangeAspect="1"/>
            </p:cNvGraphicFramePr>
            <p:nvPr/>
          </p:nvGraphicFramePr>
          <p:xfrm>
            <a:off x="1385" y="2139"/>
            <a:ext cx="247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4" name="Equation" r:id="rId23" imgW="254000" imgH="317500" progId="Equation.3">
                    <p:embed/>
                  </p:oleObj>
                </mc:Choice>
                <mc:Fallback>
                  <p:oleObj name="Equation" r:id="rId23" imgW="254000" imgH="3175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5" y="2139"/>
                          <a:ext cx="247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66" name="Line 30"/>
            <p:cNvSpPr>
              <a:spLocks noChangeShapeType="1"/>
            </p:cNvSpPr>
            <p:nvPr/>
          </p:nvSpPr>
          <p:spPr bwMode="auto">
            <a:xfrm>
              <a:off x="1640" y="1946"/>
              <a:ext cx="400" cy="167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 type="none" w="sm" len="lg"/>
              <a:tailEnd type="triangle" w="sm" len="lg"/>
            </a:ln>
          </p:spPr>
          <p:txBody>
            <a:bodyPr/>
            <a:lstStyle/>
            <a:p>
              <a:endParaRPr lang="zh-CN" altLang="en-US"/>
            </a:p>
          </p:txBody>
        </p:sp>
        <p:graphicFrame>
          <p:nvGraphicFramePr>
            <p:cNvPr id="18442" name="Object 31"/>
            <p:cNvGraphicFramePr>
              <a:graphicFrameLocks noChangeAspect="1"/>
            </p:cNvGraphicFramePr>
            <p:nvPr/>
          </p:nvGraphicFramePr>
          <p:xfrm>
            <a:off x="2025" y="2113"/>
            <a:ext cx="217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5" name="Equation" r:id="rId25" imgW="152400" imgH="177800" progId="Equation.3">
                    <p:embed/>
                  </p:oleObj>
                </mc:Choice>
                <mc:Fallback>
                  <p:oleObj name="Equation" r:id="rId25" imgW="152400" imgH="17780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5" y="2113"/>
                          <a:ext cx="217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67" name="Oval 32"/>
            <p:cNvSpPr>
              <a:spLocks noChangeArrowheads="1"/>
            </p:cNvSpPr>
            <p:nvPr/>
          </p:nvSpPr>
          <p:spPr bwMode="auto">
            <a:xfrm>
              <a:off x="985" y="1667"/>
              <a:ext cx="1310" cy="502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prstDash val="dash"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 flipV="1">
              <a:off x="1590" y="2153"/>
              <a:ext cx="151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none" w="sm" len="lg"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" name="Group 34"/>
          <p:cNvGrpSpPr/>
          <p:nvPr/>
        </p:nvGrpSpPr>
        <p:grpSpPr bwMode="auto">
          <a:xfrm>
            <a:off x="5257800" y="1506538"/>
            <a:ext cx="2590800" cy="2057400"/>
            <a:chOff x="1536" y="2736"/>
            <a:chExt cx="1632" cy="1296"/>
          </a:xfrm>
        </p:grpSpPr>
        <p:sp>
          <p:nvSpPr>
            <p:cNvPr id="18459" name="Line 35"/>
            <p:cNvSpPr>
              <a:spLocks noChangeShapeType="1"/>
            </p:cNvSpPr>
            <p:nvPr/>
          </p:nvSpPr>
          <p:spPr bwMode="auto">
            <a:xfrm>
              <a:off x="1536" y="3759"/>
              <a:ext cx="162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0" name="Line 36"/>
            <p:cNvSpPr>
              <a:spLocks noChangeShapeType="1"/>
            </p:cNvSpPr>
            <p:nvPr/>
          </p:nvSpPr>
          <p:spPr bwMode="auto">
            <a:xfrm flipV="1">
              <a:off x="2204" y="2736"/>
              <a:ext cx="4" cy="10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1" name="Line 37"/>
            <p:cNvSpPr>
              <a:spLocks noChangeShapeType="1"/>
            </p:cNvSpPr>
            <p:nvPr/>
          </p:nvSpPr>
          <p:spPr bwMode="auto">
            <a:xfrm>
              <a:off x="2544" y="3168"/>
              <a:ext cx="0" cy="60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2" name="Line 38"/>
            <p:cNvSpPr>
              <a:spLocks noChangeShapeType="1"/>
            </p:cNvSpPr>
            <p:nvPr/>
          </p:nvSpPr>
          <p:spPr bwMode="auto">
            <a:xfrm flipH="1">
              <a:off x="2204" y="3155"/>
              <a:ext cx="35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3" name="Arc 39"/>
            <p:cNvSpPr/>
            <p:nvPr/>
          </p:nvSpPr>
          <p:spPr bwMode="auto">
            <a:xfrm flipH="1" flipV="1">
              <a:off x="2544" y="2976"/>
              <a:ext cx="624" cy="624"/>
            </a:xfrm>
            <a:custGeom>
              <a:avLst/>
              <a:gdLst>
                <a:gd name="T0" fmla="*/ 0 w 20835"/>
                <a:gd name="T1" fmla="*/ 0 h 21541"/>
                <a:gd name="T2" fmla="*/ 0 w 20835"/>
                <a:gd name="T3" fmla="*/ 0 h 21541"/>
                <a:gd name="T4" fmla="*/ 0 w 20835"/>
                <a:gd name="T5" fmla="*/ 0 h 21541"/>
                <a:gd name="T6" fmla="*/ 0 60000 65536"/>
                <a:gd name="T7" fmla="*/ 0 60000 65536"/>
                <a:gd name="T8" fmla="*/ 0 60000 65536"/>
                <a:gd name="T9" fmla="*/ 0 w 20835"/>
                <a:gd name="T10" fmla="*/ 0 h 21541"/>
                <a:gd name="T11" fmla="*/ 20835 w 20835"/>
                <a:gd name="T12" fmla="*/ 21541 h 215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35" h="21541" fill="none" extrusionOk="0">
                  <a:moveTo>
                    <a:pt x="1600" y="0"/>
                  </a:moveTo>
                  <a:cubicBezTo>
                    <a:pt x="10718" y="678"/>
                    <a:pt x="18422" y="7023"/>
                    <a:pt x="20834" y="15842"/>
                  </a:cubicBezTo>
                </a:path>
                <a:path w="20835" h="21541" stroke="0" extrusionOk="0">
                  <a:moveTo>
                    <a:pt x="1600" y="0"/>
                  </a:moveTo>
                  <a:cubicBezTo>
                    <a:pt x="10718" y="678"/>
                    <a:pt x="18422" y="7023"/>
                    <a:pt x="20834" y="15842"/>
                  </a:cubicBezTo>
                  <a:lnTo>
                    <a:pt x="0" y="21541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4" name="Line 40"/>
            <p:cNvSpPr>
              <a:spLocks noChangeShapeType="1"/>
            </p:cNvSpPr>
            <p:nvPr/>
          </p:nvSpPr>
          <p:spPr bwMode="auto">
            <a:xfrm>
              <a:off x="2204" y="3759"/>
              <a:ext cx="3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18436" name="Object 41"/>
            <p:cNvGraphicFramePr>
              <a:graphicFrameLocks noChangeAspect="1"/>
            </p:cNvGraphicFramePr>
            <p:nvPr/>
          </p:nvGraphicFramePr>
          <p:xfrm>
            <a:off x="2256" y="2736"/>
            <a:ext cx="227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6" name="Equation" r:id="rId26" imgW="215900" imgH="228600" progId="Equation.3">
                    <p:embed/>
                  </p:oleObj>
                </mc:Choice>
                <mc:Fallback>
                  <p:oleObj name="Equation" r:id="rId26" imgW="215900" imgH="22860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2736"/>
                          <a:ext cx="227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42"/>
            <p:cNvGraphicFramePr>
              <a:graphicFrameLocks noChangeAspect="1"/>
            </p:cNvGraphicFramePr>
            <p:nvPr/>
          </p:nvGraphicFramePr>
          <p:xfrm>
            <a:off x="2448" y="3744"/>
            <a:ext cx="22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7" name="Equation" r:id="rId28" imgW="215900" imgH="228600" progId="Equation.3">
                    <p:embed/>
                  </p:oleObj>
                </mc:Choice>
                <mc:Fallback>
                  <p:oleObj name="Equation" r:id="rId28" imgW="215900" imgH="22860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3744"/>
                          <a:ext cx="228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8" name="Object 43"/>
            <p:cNvGraphicFramePr>
              <a:graphicFrameLocks noChangeAspect="1"/>
            </p:cNvGraphicFramePr>
            <p:nvPr/>
          </p:nvGraphicFramePr>
          <p:xfrm>
            <a:off x="2064" y="3744"/>
            <a:ext cx="209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8" name="Equation" r:id="rId29" imgW="165100" imgH="190500" progId="Equation.3">
                    <p:embed/>
                  </p:oleObj>
                </mc:Choice>
                <mc:Fallback>
                  <p:oleObj name="Equation" r:id="rId29" imgW="165100" imgH="19050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3744"/>
                          <a:ext cx="209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9" name="Object 44"/>
            <p:cNvGraphicFramePr>
              <a:graphicFrameLocks noChangeAspect="1"/>
            </p:cNvGraphicFramePr>
            <p:nvPr/>
          </p:nvGraphicFramePr>
          <p:xfrm>
            <a:off x="2928" y="3792"/>
            <a:ext cx="20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59" name="Equation" r:id="rId31" imgW="152400" imgH="177800" progId="Equation.3">
                    <p:embed/>
                  </p:oleObj>
                </mc:Choice>
                <mc:Fallback>
                  <p:oleObj name="Equation" r:id="rId31" imgW="152400" imgH="17780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3792"/>
                          <a:ext cx="20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909" name="AutoShape 45"/>
            <p:cNvSpPr>
              <a:spLocks noChangeArrowheads="1"/>
            </p:cNvSpPr>
            <p:nvPr/>
          </p:nvSpPr>
          <p:spPr bwMode="auto">
            <a:xfrm>
              <a:off x="1584" y="2880"/>
              <a:ext cx="528" cy="528"/>
            </a:xfrm>
            <a:prstGeom prst="wedgeRectCallout">
              <a:avLst>
                <a:gd name="adj1" fmla="val 62500"/>
                <a:gd name="adj2" fmla="val 1134"/>
              </a:avLst>
            </a:prstGeom>
            <a:gradFill rotWithShape="0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rgbClr val="FF3399"/>
              </a:solidFill>
              <a:miter lim="800000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zh-CN" sz="2800" b="1">
                <a:solidFill>
                  <a:srgbClr val="FF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18440" name="Object 46"/>
            <p:cNvGraphicFramePr>
              <a:graphicFrameLocks noChangeAspect="1"/>
            </p:cNvGraphicFramePr>
            <p:nvPr/>
          </p:nvGraphicFramePr>
          <p:xfrm>
            <a:off x="1584" y="2832"/>
            <a:ext cx="528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60" name="Equation" r:id="rId32" imgW="381000" imgH="393700" progId="Equation.3">
                    <p:embed/>
                  </p:oleObj>
                </mc:Choice>
                <mc:Fallback>
                  <p:oleObj name="Equation" r:id="rId32" imgW="381000" imgH="39370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2832"/>
                          <a:ext cx="528" cy="5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58" name="Text Box 47"/>
          <p:cNvSpPr txBox="1">
            <a:spLocks noChangeArrowheads="1"/>
          </p:cNvSpPr>
          <p:nvPr/>
        </p:nvSpPr>
        <p:spPr bwMode="auto">
          <a:xfrm>
            <a:off x="685800" y="4692650"/>
            <a:ext cx="12350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解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7" name="Group 2"/>
          <p:cNvGrpSpPr/>
          <p:nvPr/>
        </p:nvGrpSpPr>
        <p:grpSpPr bwMode="auto">
          <a:xfrm>
            <a:off x="323850" y="908050"/>
            <a:ext cx="8248650" cy="1203325"/>
            <a:chOff x="192" y="235"/>
            <a:chExt cx="5196" cy="758"/>
          </a:xfrm>
        </p:grpSpPr>
        <p:sp>
          <p:nvSpPr>
            <p:cNvPr id="19493" name="Text Box 3"/>
            <p:cNvSpPr txBox="1">
              <a:spLocks noChangeArrowheads="1"/>
            </p:cNvSpPr>
            <p:nvPr/>
          </p:nvSpPr>
          <p:spPr bwMode="auto">
            <a:xfrm>
              <a:off x="192" y="235"/>
              <a:ext cx="5196" cy="75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zh-CN" altLang="en-US" sz="2800" b="1">
                  <a:latin typeface="宋体" panose="02010600030101010101" pitchFamily="2" charset="-122"/>
                </a:rPr>
                <a:t>同轴的两筒状导线通有等值反向的电流</a:t>
              </a:r>
              <a:r>
                <a:rPr kumimoji="1" lang="en-US" altLang="zh-CN" sz="2800" b="1" i="1">
                  <a:latin typeface="宋体" panose="02010600030101010101" pitchFamily="2" charset="-122"/>
                </a:rPr>
                <a:t>I</a:t>
              </a:r>
              <a:r>
                <a:rPr kumimoji="1" lang="en-US" altLang="zh-CN" sz="2800" b="1">
                  <a:latin typeface="宋体" panose="02010600030101010101" pitchFamily="2" charset="-122"/>
                </a:rPr>
                <a:t>,</a:t>
              </a:r>
            </a:p>
            <a:p>
              <a:pPr>
                <a:lnSpc>
                  <a:spcPct val="130000"/>
                </a:lnSpc>
              </a:pPr>
              <a:r>
                <a:rPr kumimoji="1" lang="en-US" altLang="zh-CN" sz="2800" b="1">
                  <a:latin typeface="楷体_GB2312" pitchFamily="49" charset="-122"/>
                  <a:ea typeface="楷体_GB2312" pitchFamily="49" charset="-122"/>
                </a:rPr>
                <a:t>      </a:t>
              </a:r>
              <a:r>
                <a:rPr kumimoji="1" lang="zh-CN" altLang="en-US" sz="2800" b="1">
                  <a:latin typeface="宋体" panose="02010600030101010101" pitchFamily="2" charset="-122"/>
                </a:rPr>
                <a:t>求   的分布。</a:t>
              </a:r>
            </a:p>
          </p:txBody>
        </p:sp>
        <p:graphicFrame>
          <p:nvGraphicFramePr>
            <p:cNvPr id="19466" name="Object 4"/>
            <p:cNvGraphicFramePr>
              <a:graphicFrameLocks noChangeAspect="1"/>
            </p:cNvGraphicFramePr>
            <p:nvPr/>
          </p:nvGraphicFramePr>
          <p:xfrm>
            <a:off x="1149" y="642"/>
            <a:ext cx="267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14" name="Equation" r:id="rId4" imgW="4876800" imgH="6096000" progId="Equation.3">
                    <p:embed/>
                  </p:oleObj>
                </mc:Choice>
                <mc:Fallback>
                  <p:oleObj name="Equation" r:id="rId4" imgW="4876800" imgH="60960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9" y="642"/>
                          <a:ext cx="267" cy="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68" name="Line 5"/>
          <p:cNvSpPr>
            <a:spLocks noChangeShapeType="1"/>
          </p:cNvSpPr>
          <p:nvPr/>
        </p:nvSpPr>
        <p:spPr bwMode="auto">
          <a:xfrm rot="10800000">
            <a:off x="5673725" y="2317750"/>
            <a:ext cx="0" cy="2895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Line 6"/>
          <p:cNvSpPr>
            <a:spLocks noChangeShapeType="1"/>
          </p:cNvSpPr>
          <p:nvPr/>
        </p:nvSpPr>
        <p:spPr bwMode="auto">
          <a:xfrm rot="10800000">
            <a:off x="9026525" y="2241550"/>
            <a:ext cx="0" cy="297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0" name="Oval 7"/>
          <p:cNvSpPr>
            <a:spLocks noChangeArrowheads="1"/>
          </p:cNvSpPr>
          <p:nvPr/>
        </p:nvSpPr>
        <p:spPr bwMode="auto">
          <a:xfrm rot="10800000">
            <a:off x="5673725" y="4527550"/>
            <a:ext cx="3352800" cy="1219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1" name="Oval 8"/>
          <p:cNvSpPr>
            <a:spLocks noChangeArrowheads="1"/>
          </p:cNvSpPr>
          <p:nvPr/>
        </p:nvSpPr>
        <p:spPr bwMode="auto">
          <a:xfrm rot="10800000">
            <a:off x="6816725" y="5060950"/>
            <a:ext cx="10668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2" name="Line 9"/>
          <p:cNvSpPr>
            <a:spLocks noChangeShapeType="1"/>
          </p:cNvSpPr>
          <p:nvPr/>
        </p:nvSpPr>
        <p:spPr bwMode="auto">
          <a:xfrm rot="10800000">
            <a:off x="6816725" y="2165350"/>
            <a:ext cx="0" cy="2971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3" name="Line 10"/>
          <p:cNvSpPr>
            <a:spLocks noChangeShapeType="1"/>
          </p:cNvSpPr>
          <p:nvPr/>
        </p:nvSpPr>
        <p:spPr bwMode="auto">
          <a:xfrm rot="10800000">
            <a:off x="7883525" y="2165350"/>
            <a:ext cx="0" cy="2971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4" name="Oval 11"/>
          <p:cNvSpPr>
            <a:spLocks noChangeArrowheads="1"/>
          </p:cNvSpPr>
          <p:nvPr/>
        </p:nvSpPr>
        <p:spPr bwMode="auto">
          <a:xfrm rot="10800000">
            <a:off x="5683250" y="1708150"/>
            <a:ext cx="3352800" cy="1219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5" name="Oval 12"/>
          <p:cNvSpPr>
            <a:spLocks noChangeArrowheads="1"/>
          </p:cNvSpPr>
          <p:nvPr/>
        </p:nvSpPr>
        <p:spPr bwMode="auto">
          <a:xfrm rot="10800000">
            <a:off x="6816725" y="2165350"/>
            <a:ext cx="10668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Line 13"/>
          <p:cNvSpPr>
            <a:spLocks noChangeShapeType="1"/>
          </p:cNvSpPr>
          <p:nvPr/>
        </p:nvSpPr>
        <p:spPr bwMode="auto">
          <a:xfrm flipV="1">
            <a:off x="6816725" y="2241550"/>
            <a:ext cx="0" cy="381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7" name="Line 14"/>
          <p:cNvSpPr>
            <a:spLocks noChangeShapeType="1"/>
          </p:cNvSpPr>
          <p:nvPr/>
        </p:nvSpPr>
        <p:spPr bwMode="auto">
          <a:xfrm flipV="1">
            <a:off x="7883525" y="2241550"/>
            <a:ext cx="0" cy="381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8" name="Line 15"/>
          <p:cNvSpPr>
            <a:spLocks noChangeShapeType="1"/>
          </p:cNvSpPr>
          <p:nvPr/>
        </p:nvSpPr>
        <p:spPr bwMode="auto">
          <a:xfrm flipV="1">
            <a:off x="7350125" y="117475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9" name="Line 16"/>
          <p:cNvSpPr>
            <a:spLocks noChangeShapeType="1"/>
          </p:cNvSpPr>
          <p:nvPr/>
        </p:nvSpPr>
        <p:spPr bwMode="auto">
          <a:xfrm>
            <a:off x="7350125" y="582295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0" name="Line 17"/>
          <p:cNvSpPr>
            <a:spLocks noChangeShapeType="1"/>
          </p:cNvSpPr>
          <p:nvPr/>
        </p:nvSpPr>
        <p:spPr bwMode="auto">
          <a:xfrm flipV="1">
            <a:off x="7350124" y="2204864"/>
            <a:ext cx="390227" cy="112886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 type="none" w="med" len="med"/>
            <a:tailEnd type="arrow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1" name="Line 18"/>
          <p:cNvSpPr>
            <a:spLocks noChangeShapeType="1"/>
          </p:cNvSpPr>
          <p:nvPr/>
        </p:nvSpPr>
        <p:spPr bwMode="auto">
          <a:xfrm flipH="1" flipV="1">
            <a:off x="6054725" y="1936750"/>
            <a:ext cx="129540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med" len="med"/>
            <a:tailEnd type="arrow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2" name="Line 19"/>
          <p:cNvSpPr>
            <a:spLocks noChangeShapeType="1"/>
          </p:cNvSpPr>
          <p:nvPr/>
        </p:nvSpPr>
        <p:spPr bwMode="auto">
          <a:xfrm>
            <a:off x="7350125" y="2393950"/>
            <a:ext cx="0" cy="228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3" name="Oval 20"/>
          <p:cNvSpPr>
            <a:spLocks noChangeArrowheads="1"/>
          </p:cNvSpPr>
          <p:nvPr/>
        </p:nvSpPr>
        <p:spPr bwMode="auto">
          <a:xfrm rot="10800000">
            <a:off x="6816725" y="3765550"/>
            <a:ext cx="10668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4" name="Line 21"/>
          <p:cNvSpPr>
            <a:spLocks noChangeShapeType="1"/>
          </p:cNvSpPr>
          <p:nvPr/>
        </p:nvSpPr>
        <p:spPr bwMode="auto">
          <a:xfrm>
            <a:off x="7350125" y="292735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5" name="Line 22"/>
          <p:cNvSpPr>
            <a:spLocks noChangeShapeType="1"/>
          </p:cNvSpPr>
          <p:nvPr/>
        </p:nvSpPr>
        <p:spPr bwMode="auto">
          <a:xfrm>
            <a:off x="7350125" y="3994150"/>
            <a:ext cx="0" cy="1143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6" name="Line 23"/>
          <p:cNvSpPr>
            <a:spLocks noChangeShapeType="1"/>
          </p:cNvSpPr>
          <p:nvPr/>
        </p:nvSpPr>
        <p:spPr bwMode="auto">
          <a:xfrm>
            <a:off x="7350125" y="3841750"/>
            <a:ext cx="228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9458" name="Object 24"/>
          <p:cNvGraphicFramePr>
            <a:graphicFrameLocks noChangeAspect="1"/>
          </p:cNvGraphicFramePr>
          <p:nvPr/>
        </p:nvGraphicFramePr>
        <p:xfrm>
          <a:off x="7467600" y="1700214"/>
          <a:ext cx="416768" cy="50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5" name="Equation" r:id="rId6" imgW="5689600" imgH="6908800" progId="Equation.3">
                  <p:embed/>
                </p:oleObj>
              </mc:Choice>
              <mc:Fallback>
                <p:oleObj name="Equation" r:id="rId6" imgW="5689600" imgH="69088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1700214"/>
                        <a:ext cx="416768" cy="50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59" name="Object 25"/>
          <p:cNvGraphicFramePr>
            <a:graphicFrameLocks noChangeAspect="1"/>
          </p:cNvGraphicFramePr>
          <p:nvPr/>
        </p:nvGraphicFramePr>
        <p:xfrm>
          <a:off x="7350125" y="3460750"/>
          <a:ext cx="331788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6" name="公式" r:id="rId8" imgW="3657600" imgH="4064000" progId="Equation.3">
                  <p:embed/>
                </p:oleObj>
              </mc:Choice>
              <mc:Fallback>
                <p:oleObj name="公式" r:id="rId8" imgW="3657600" imgH="40640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25" y="3460750"/>
                        <a:ext cx="331788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0" name="Object 26"/>
          <p:cNvGraphicFramePr>
            <a:graphicFrameLocks noChangeAspect="1"/>
          </p:cNvGraphicFramePr>
          <p:nvPr/>
        </p:nvGraphicFramePr>
        <p:xfrm>
          <a:off x="7867650" y="3295650"/>
          <a:ext cx="4095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7" name="Equation" r:id="rId10" imgW="4064000" imgH="5283200" progId="">
                  <p:embed/>
                </p:oleObj>
              </mc:Choice>
              <mc:Fallback>
                <p:oleObj name="Equation" r:id="rId10" imgW="4064000" imgH="5283200" progId="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7650" y="3295650"/>
                        <a:ext cx="4095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27"/>
          <p:cNvGraphicFramePr>
            <a:graphicFrameLocks noChangeAspect="1"/>
          </p:cNvGraphicFramePr>
          <p:nvPr/>
        </p:nvGraphicFramePr>
        <p:xfrm>
          <a:off x="5645150" y="3460750"/>
          <a:ext cx="4095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8" name="Equation" r:id="rId12" imgW="4064000" imgH="5283200" progId="">
                  <p:embed/>
                </p:oleObj>
              </mc:Choice>
              <mc:Fallback>
                <p:oleObj name="Equation" r:id="rId12" imgW="4064000" imgH="5283200" progId="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5150" y="3460750"/>
                        <a:ext cx="4095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28"/>
          <p:cNvGraphicFramePr>
            <a:graphicFrameLocks noChangeAspect="1"/>
          </p:cNvGraphicFramePr>
          <p:nvPr/>
        </p:nvGraphicFramePr>
        <p:xfrm>
          <a:off x="6072188" y="2047875"/>
          <a:ext cx="50482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9" name="Equation" r:id="rId14" imgW="6096000" imgH="6908800" progId="Equation.3">
                  <p:embed/>
                </p:oleObj>
              </mc:Choice>
              <mc:Fallback>
                <p:oleObj name="Equation" r:id="rId14" imgW="6096000" imgH="69088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2047875"/>
                        <a:ext cx="50482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7" name="Line 29"/>
          <p:cNvSpPr>
            <a:spLocks noChangeShapeType="1"/>
          </p:cNvSpPr>
          <p:nvPr/>
        </p:nvSpPr>
        <p:spPr bwMode="auto">
          <a:xfrm rot="-10759076">
            <a:off x="5673725" y="3460750"/>
            <a:ext cx="1588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88" name="Line 30"/>
          <p:cNvSpPr>
            <a:spLocks noChangeShapeType="1"/>
          </p:cNvSpPr>
          <p:nvPr/>
        </p:nvSpPr>
        <p:spPr bwMode="auto">
          <a:xfrm rot="-1104">
            <a:off x="7885113" y="3232150"/>
            <a:ext cx="1587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" name="Group 31"/>
          <p:cNvGrpSpPr/>
          <p:nvPr/>
        </p:nvGrpSpPr>
        <p:grpSpPr bwMode="auto">
          <a:xfrm>
            <a:off x="600076" y="2781300"/>
            <a:ext cx="3540125" cy="2362200"/>
            <a:chOff x="397" y="1200"/>
            <a:chExt cx="2230" cy="1679"/>
          </a:xfrm>
        </p:grpSpPr>
        <p:graphicFrame>
          <p:nvGraphicFramePr>
            <p:cNvPr id="19463" name="Object 32"/>
            <p:cNvGraphicFramePr>
              <a:graphicFrameLocks noChangeAspect="1"/>
            </p:cNvGraphicFramePr>
            <p:nvPr/>
          </p:nvGraphicFramePr>
          <p:xfrm>
            <a:off x="397" y="1200"/>
            <a:ext cx="1776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0" name="Equation" r:id="rId16" imgW="32512000" imgH="6908800" progId="Equation.3">
                    <p:embed/>
                  </p:oleObj>
                </mc:Choice>
                <mc:Fallback>
                  <p:oleObj name="Equation" r:id="rId16" imgW="32512000" imgH="690880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" y="1200"/>
                          <a:ext cx="1776" cy="4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4" name="Object 33"/>
            <p:cNvGraphicFramePr>
              <a:graphicFrameLocks noChangeAspect="1"/>
            </p:cNvGraphicFramePr>
            <p:nvPr/>
          </p:nvGraphicFramePr>
          <p:xfrm>
            <a:off x="437" y="2492"/>
            <a:ext cx="1646" cy="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1" name="Equation" r:id="rId18" imgW="32512000" imgH="6908800" progId="Equation.3">
                    <p:embed/>
                  </p:oleObj>
                </mc:Choice>
                <mc:Fallback>
                  <p:oleObj name="Equation" r:id="rId18" imgW="32512000" imgH="69088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" y="2492"/>
                          <a:ext cx="1646" cy="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5" name="Object 34"/>
            <p:cNvGraphicFramePr>
              <a:graphicFrameLocks noChangeAspect="1"/>
            </p:cNvGraphicFramePr>
            <p:nvPr/>
          </p:nvGraphicFramePr>
          <p:xfrm>
            <a:off x="427" y="1713"/>
            <a:ext cx="2200" cy="6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2" name="Equation" r:id="rId20" imgW="47955200" imgH="12598400" progId="Equation.3">
                    <p:embed/>
                  </p:oleObj>
                </mc:Choice>
                <mc:Fallback>
                  <p:oleObj name="Equation" r:id="rId20" imgW="47955200" imgH="125984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" y="1713"/>
                          <a:ext cx="2200" cy="6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90" name="Group 35"/>
          <p:cNvGrpSpPr/>
          <p:nvPr/>
        </p:nvGrpSpPr>
        <p:grpSpPr bwMode="auto">
          <a:xfrm>
            <a:off x="1285875" y="0"/>
            <a:ext cx="1600200" cy="914400"/>
            <a:chOff x="567" y="663"/>
            <a:chExt cx="1008" cy="576"/>
          </a:xfrm>
        </p:grpSpPr>
        <p:sp>
          <p:nvSpPr>
            <p:cNvPr id="37924" name="AutoShape 36"/>
            <p:cNvSpPr>
              <a:spLocks noChangeArrowheads="1"/>
            </p:cNvSpPr>
            <p:nvPr/>
          </p:nvSpPr>
          <p:spPr bwMode="auto">
            <a:xfrm>
              <a:off x="567" y="663"/>
              <a:ext cx="1008" cy="57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7925" name="Text Box 37"/>
            <p:cNvSpPr txBox="1">
              <a:spLocks noChangeArrowheads="1"/>
            </p:cNvSpPr>
            <p:nvPr/>
          </p:nvSpPr>
          <p:spPr bwMode="auto">
            <a:xfrm>
              <a:off x="613" y="754"/>
              <a:ext cx="952" cy="37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zh-CN" altLang="en-US" sz="3200" b="1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练习</a:t>
              </a: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3"/>
          <p:cNvGrpSpPr/>
          <p:nvPr/>
        </p:nvGrpSpPr>
        <p:grpSpPr bwMode="auto">
          <a:xfrm>
            <a:off x="179512" y="908720"/>
            <a:ext cx="2667001" cy="2443163"/>
            <a:chOff x="3140" y="331"/>
            <a:chExt cx="1680" cy="1539"/>
          </a:xfrm>
          <a:solidFill>
            <a:schemeClr val="accent1"/>
          </a:solidFill>
        </p:grpSpPr>
        <p:sp>
          <p:nvSpPr>
            <p:cNvPr id="39940" name="Rectangle 4"/>
            <p:cNvSpPr>
              <a:spLocks noChangeArrowheads="1"/>
            </p:cNvSpPr>
            <p:nvPr/>
          </p:nvSpPr>
          <p:spPr bwMode="auto">
            <a:xfrm>
              <a:off x="3140" y="331"/>
              <a:ext cx="1680" cy="1539"/>
            </a:xfrm>
            <a:prstGeom prst="rect">
              <a:avLst/>
            </a:prstGeom>
            <a:grpFill/>
            <a:ln w="381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41" name="Line 5"/>
            <p:cNvSpPr>
              <a:spLocks noChangeShapeType="1"/>
            </p:cNvSpPr>
            <p:nvPr/>
          </p:nvSpPr>
          <p:spPr bwMode="auto">
            <a:xfrm flipV="1">
              <a:off x="3616" y="422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42" name="Line 6"/>
            <p:cNvSpPr>
              <a:spLocks noChangeShapeType="1"/>
            </p:cNvSpPr>
            <p:nvPr/>
          </p:nvSpPr>
          <p:spPr bwMode="auto">
            <a:xfrm flipV="1">
              <a:off x="3364" y="401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43" name="Line 7"/>
            <p:cNvSpPr>
              <a:spLocks noChangeShapeType="1"/>
            </p:cNvSpPr>
            <p:nvPr/>
          </p:nvSpPr>
          <p:spPr bwMode="auto">
            <a:xfrm flipV="1">
              <a:off x="4501" y="422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47" name="Line 11"/>
            <p:cNvSpPr>
              <a:spLocks noChangeShapeType="1"/>
            </p:cNvSpPr>
            <p:nvPr/>
          </p:nvSpPr>
          <p:spPr bwMode="auto">
            <a:xfrm flipV="1">
              <a:off x="3844" y="401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49" name="Line 13"/>
            <p:cNvSpPr>
              <a:spLocks noChangeShapeType="1"/>
            </p:cNvSpPr>
            <p:nvPr/>
          </p:nvSpPr>
          <p:spPr bwMode="auto">
            <a:xfrm flipV="1">
              <a:off x="4047" y="422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9951" name="Line 15"/>
            <p:cNvSpPr>
              <a:spLocks noChangeShapeType="1"/>
            </p:cNvSpPr>
            <p:nvPr/>
          </p:nvSpPr>
          <p:spPr bwMode="auto">
            <a:xfrm flipV="1">
              <a:off x="4274" y="422"/>
              <a:ext cx="0" cy="1434"/>
            </a:xfrm>
            <a:prstGeom prst="line">
              <a:avLst/>
            </a:prstGeom>
            <a:grp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graphicFrame>
          <p:nvGraphicFramePr>
            <p:cNvPr id="20488" name="Object 16"/>
            <p:cNvGraphicFramePr>
              <a:graphicFrameLocks noChangeAspect="1"/>
            </p:cNvGraphicFramePr>
            <p:nvPr/>
          </p:nvGraphicFramePr>
          <p:xfrm>
            <a:off x="4545" y="649"/>
            <a:ext cx="24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1" name="Equation" r:id="rId4" imgW="4064000" imgH="4876800" progId="Equation.3">
                    <p:embed/>
                  </p:oleObj>
                </mc:Choice>
                <mc:Fallback>
                  <p:oleObj name="Equation" r:id="rId4" imgW="4064000" imgH="48768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5" y="649"/>
                          <a:ext cx="248" cy="273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490" name="Text Box 87"/>
          <p:cNvSpPr txBox="1">
            <a:spLocks noChangeArrowheads="1"/>
          </p:cNvSpPr>
          <p:nvPr/>
        </p:nvSpPr>
        <p:spPr bwMode="auto">
          <a:xfrm>
            <a:off x="1009650" y="214313"/>
            <a:ext cx="81343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3200" b="1" dirty="0">
                <a:solidFill>
                  <a:srgbClr val="CC0000"/>
                </a:solidFill>
                <a:latin typeface="Times New Roman" panose="02020603050405020304" pitchFamily="18" charset="0"/>
              </a:rPr>
              <a:t>4   </a:t>
            </a:r>
            <a:r>
              <a:rPr lang="zh-CN" altLang="en-US" sz="3200" b="1" dirty="0">
                <a:latin typeface="Times New Roman" panose="02020603050405020304" pitchFamily="18" charset="0"/>
              </a:rPr>
              <a:t>无限大均匀带电</a:t>
            </a:r>
            <a:r>
              <a:rPr lang="en-US" altLang="zh-CN" sz="3200" dirty="0">
                <a:latin typeface="Times New Roman" panose="02020603050405020304" pitchFamily="18" charset="0"/>
              </a:rPr>
              <a:t>(</a:t>
            </a:r>
            <a:r>
              <a:rPr lang="zh-CN" altLang="en-US" sz="3200" b="1" dirty="0">
                <a:latin typeface="Times New Roman" panose="02020603050405020304" pitchFamily="18" charset="0"/>
              </a:rPr>
              <a:t>线密度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为</a:t>
            </a:r>
            <a:r>
              <a:rPr lang="en-US" altLang="zh-CN" sz="3200" b="1" i="1" dirty="0" smtClean="0">
                <a:latin typeface="Times New Roman" panose="02020603050405020304" pitchFamily="18" charset="0"/>
              </a:rPr>
              <a:t>j</a:t>
            </a:r>
            <a:r>
              <a:rPr lang="en-US" altLang="zh-CN" sz="3200" dirty="0" smtClean="0">
                <a:latin typeface="Times New Roman" panose="02020603050405020304" pitchFamily="18" charset="0"/>
              </a:rPr>
              <a:t>)</a:t>
            </a:r>
            <a:r>
              <a:rPr lang="zh-CN" altLang="en-US" sz="3200" b="1" dirty="0">
                <a:latin typeface="Times New Roman" panose="02020603050405020304" pitchFamily="18" charset="0"/>
              </a:rPr>
              <a:t>平面的磁场</a:t>
            </a:r>
          </a:p>
        </p:txBody>
      </p:sp>
      <p:grpSp>
        <p:nvGrpSpPr>
          <p:cNvPr id="3" name="Group 171"/>
          <p:cNvGrpSpPr/>
          <p:nvPr/>
        </p:nvGrpSpPr>
        <p:grpSpPr bwMode="auto">
          <a:xfrm>
            <a:off x="3851275" y="866775"/>
            <a:ext cx="2555875" cy="2082800"/>
            <a:chOff x="2426" y="546"/>
            <a:chExt cx="1610" cy="1312"/>
          </a:xfrm>
        </p:grpSpPr>
        <p:sp>
          <p:nvSpPr>
            <p:cNvPr id="40024" name="Rectangle 88"/>
            <p:cNvSpPr>
              <a:spLocks noChangeArrowheads="1"/>
            </p:cNvSpPr>
            <p:nvPr/>
          </p:nvSpPr>
          <p:spPr bwMode="auto">
            <a:xfrm rot="5400000">
              <a:off x="2575" y="397"/>
              <a:ext cx="1312" cy="161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prstDash val="dash"/>
              <a:miter lim="800000"/>
              <a:tailEnd type="none" w="sm" len="lg"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20566" name="Group 89"/>
            <p:cNvGrpSpPr/>
            <p:nvPr/>
          </p:nvGrpSpPr>
          <p:grpSpPr bwMode="auto">
            <a:xfrm>
              <a:off x="2959" y="796"/>
              <a:ext cx="170" cy="680"/>
              <a:chOff x="1485" y="1435"/>
              <a:chExt cx="170" cy="680"/>
            </a:xfrm>
          </p:grpSpPr>
          <p:sp>
            <p:nvSpPr>
              <p:cNvPr id="20567" name="Line 90"/>
              <p:cNvSpPr>
                <a:spLocks noChangeShapeType="1"/>
              </p:cNvSpPr>
              <p:nvPr/>
            </p:nvSpPr>
            <p:spPr bwMode="auto">
              <a:xfrm>
                <a:off x="1655" y="1435"/>
                <a:ext cx="0" cy="68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triangle" w="sm" len="lg"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0487" name="Object 9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06117876"/>
                  </p:ext>
                </p:extLst>
              </p:nvPr>
            </p:nvGraphicFramePr>
            <p:xfrm>
              <a:off x="1485" y="1695"/>
              <a:ext cx="166" cy="26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32" name="公式" r:id="rId6" imgW="139680" imgH="190440" progId="Equation.3">
                      <p:embed/>
                    </p:oleObj>
                  </mc:Choice>
                  <mc:Fallback>
                    <p:oleObj name="公式" r:id="rId6" imgW="139680" imgH="190440" progId="Equation.3">
                      <p:embed/>
                      <p:pic>
                        <p:nvPicPr>
                          <p:cNvPr id="0" name="Object 9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5" y="1695"/>
                            <a:ext cx="166" cy="267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5" name="Group 92"/>
          <p:cNvGrpSpPr/>
          <p:nvPr/>
        </p:nvGrpSpPr>
        <p:grpSpPr bwMode="auto">
          <a:xfrm>
            <a:off x="3282666" y="1923256"/>
            <a:ext cx="3636963" cy="1177925"/>
            <a:chOff x="612" y="1418"/>
            <a:chExt cx="2291" cy="742"/>
          </a:xfrm>
        </p:grpSpPr>
        <p:sp>
          <p:nvSpPr>
            <p:cNvPr id="20556" name="Line 93"/>
            <p:cNvSpPr>
              <a:spLocks noChangeShapeType="1"/>
            </p:cNvSpPr>
            <p:nvPr/>
          </p:nvSpPr>
          <p:spPr bwMode="auto">
            <a:xfrm flipV="1">
              <a:off x="839" y="1709"/>
              <a:ext cx="317" cy="109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7" name="Line 94"/>
            <p:cNvSpPr>
              <a:spLocks noChangeShapeType="1"/>
            </p:cNvSpPr>
            <p:nvPr/>
          </p:nvSpPr>
          <p:spPr bwMode="auto">
            <a:xfrm flipV="1">
              <a:off x="2517" y="1709"/>
              <a:ext cx="227" cy="146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558" name="Group 95"/>
            <p:cNvGrpSpPr/>
            <p:nvPr/>
          </p:nvGrpSpPr>
          <p:grpSpPr bwMode="auto">
            <a:xfrm>
              <a:off x="612" y="1418"/>
              <a:ext cx="2291" cy="742"/>
              <a:chOff x="612" y="1418"/>
              <a:chExt cx="2291" cy="742"/>
            </a:xfrm>
          </p:grpSpPr>
          <p:sp>
            <p:nvSpPr>
              <p:cNvPr id="20559" name="Line 96"/>
              <p:cNvSpPr>
                <a:spLocks noChangeShapeType="1"/>
              </p:cNvSpPr>
              <p:nvPr/>
            </p:nvSpPr>
            <p:spPr bwMode="auto">
              <a:xfrm>
                <a:off x="793" y="1855"/>
                <a:ext cx="1724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60" name="Line 97"/>
              <p:cNvSpPr>
                <a:spLocks noChangeShapeType="1"/>
              </p:cNvSpPr>
              <p:nvPr/>
            </p:nvSpPr>
            <p:spPr bwMode="auto">
              <a:xfrm flipV="1">
                <a:off x="1111" y="1709"/>
                <a:ext cx="1633" cy="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61" name="Text Box 98"/>
              <p:cNvSpPr txBox="1">
                <a:spLocks noChangeArrowheads="1"/>
              </p:cNvSpPr>
              <p:nvPr/>
            </p:nvSpPr>
            <p:spPr bwMode="auto">
              <a:xfrm>
                <a:off x="1019" y="1418"/>
                <a:ext cx="228" cy="327"/>
              </a:xfrm>
              <a:prstGeom prst="rect">
                <a:avLst/>
              </a:prstGeom>
              <a:noFill/>
              <a:ln w="28575">
                <a:noFill/>
                <a:prstDash val="dash"/>
                <a:miter lim="800000"/>
                <a:tailEnd type="none" w="sm" len="lg"/>
              </a:ln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i="1" dirty="0">
                    <a:latin typeface="Times New Roman" panose="02020603050405020304" pitchFamily="18" charset="0"/>
                  </a:rPr>
                  <a:t>d</a:t>
                </a:r>
              </a:p>
            </p:txBody>
          </p:sp>
          <p:sp>
            <p:nvSpPr>
              <p:cNvPr id="20562" name="Text Box 99"/>
              <p:cNvSpPr txBox="1">
                <a:spLocks noChangeArrowheads="1"/>
              </p:cNvSpPr>
              <p:nvPr/>
            </p:nvSpPr>
            <p:spPr bwMode="auto">
              <a:xfrm>
                <a:off x="612" y="1818"/>
                <a:ext cx="228" cy="327"/>
              </a:xfrm>
              <a:prstGeom prst="rect">
                <a:avLst/>
              </a:prstGeom>
              <a:noFill/>
              <a:ln w="28575">
                <a:noFill/>
                <a:prstDash val="dash"/>
                <a:miter lim="800000"/>
                <a:tailEnd type="none" w="sm" len="lg"/>
              </a:ln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i="1" dirty="0">
                    <a:latin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20563" name="Text Box 100"/>
              <p:cNvSpPr txBox="1">
                <a:spLocks noChangeArrowheads="1"/>
              </p:cNvSpPr>
              <p:nvPr/>
            </p:nvSpPr>
            <p:spPr bwMode="auto">
              <a:xfrm>
                <a:off x="2688" y="1440"/>
                <a:ext cx="215" cy="327"/>
              </a:xfrm>
              <a:prstGeom prst="rect">
                <a:avLst/>
              </a:prstGeom>
              <a:noFill/>
              <a:ln w="28575">
                <a:noFill/>
                <a:prstDash val="dash"/>
                <a:miter lim="800000"/>
                <a:tailEnd type="none" w="sm" len="lg"/>
              </a:ln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i="1">
                    <a:latin typeface="Times New Roman" panose="02020603050405020304" pitchFamily="18" charset="0"/>
                  </a:rPr>
                  <a:t>c</a:t>
                </a:r>
              </a:p>
            </p:txBody>
          </p:sp>
          <p:sp>
            <p:nvSpPr>
              <p:cNvPr id="20564" name="Text Box 101"/>
              <p:cNvSpPr txBox="1">
                <a:spLocks noChangeArrowheads="1"/>
              </p:cNvSpPr>
              <p:nvPr/>
            </p:nvSpPr>
            <p:spPr bwMode="auto">
              <a:xfrm>
                <a:off x="2336" y="1833"/>
                <a:ext cx="228" cy="327"/>
              </a:xfrm>
              <a:prstGeom prst="rect">
                <a:avLst/>
              </a:prstGeom>
              <a:noFill/>
              <a:ln w="28575">
                <a:noFill/>
                <a:prstDash val="dash"/>
                <a:miter lim="800000"/>
                <a:tailEnd type="none" w="sm" len="lg"/>
              </a:ln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800" i="1" dirty="0">
                    <a:latin typeface="Times New Roman" panose="02020603050405020304" pitchFamily="18" charset="0"/>
                  </a:rPr>
                  <a:t>b</a:t>
                </a:r>
              </a:p>
            </p:txBody>
          </p:sp>
        </p:grpSp>
      </p:grpSp>
      <p:sp>
        <p:nvSpPr>
          <p:cNvPr id="40038" name="Text Box 2"/>
          <p:cNvSpPr txBox="1">
            <a:spLocks noChangeArrowheads="1"/>
          </p:cNvSpPr>
          <p:nvPr/>
        </p:nvSpPr>
        <p:spPr bwMode="auto">
          <a:xfrm>
            <a:off x="6877050" y="1006426"/>
            <a:ext cx="2087563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defTabSz="762000" eaLnBrk="0" hangingPunct="0"/>
            <a:r>
              <a:rPr kumimoji="1"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面电流的线密度 </a:t>
            </a:r>
            <a:r>
              <a:rPr kumimoji="1" lang="en-US" altLang="zh-CN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j </a:t>
            </a:r>
            <a:r>
              <a:rPr kumimoji="1" lang="zh-CN" altLang="en-US" sz="2400" b="1" i="1" dirty="0">
                <a:solidFill>
                  <a:srgbClr val="0000FF"/>
                </a:solidFill>
                <a:latin typeface="Times New Roman" panose="02020603050405020304" pitchFamily="18" charset="0"/>
              </a:rPr>
              <a:t>：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平面内通过垂直于电流方向的单位长度的电流强度</a:t>
            </a:r>
          </a:p>
        </p:txBody>
      </p:sp>
      <p:sp>
        <p:nvSpPr>
          <p:cNvPr id="40039" name="Text Box 103"/>
          <p:cNvSpPr txBox="1">
            <a:spLocks noChangeArrowheads="1"/>
          </p:cNvSpPr>
          <p:nvPr/>
        </p:nvSpPr>
        <p:spPr bwMode="auto">
          <a:xfrm>
            <a:off x="755650" y="3429000"/>
            <a:ext cx="1970088" cy="476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Clr>
                <a:srgbClr val="FF0066"/>
              </a:buClr>
              <a:buSzPct val="150000"/>
              <a:buFont typeface="Wingdings" panose="05000000000000000000" pitchFamily="2" charset="2"/>
              <a:buNone/>
            </a:pPr>
            <a:r>
              <a:rPr kumimoji="1"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分析对称性</a:t>
            </a:r>
          </a:p>
        </p:txBody>
      </p:sp>
      <p:sp>
        <p:nvSpPr>
          <p:cNvPr id="40040" name="Text Box 104"/>
          <p:cNvSpPr txBox="1">
            <a:spLocks noChangeArrowheads="1"/>
          </p:cNvSpPr>
          <p:nvPr/>
        </p:nvSpPr>
        <p:spPr bwMode="auto">
          <a:xfrm>
            <a:off x="900113" y="4005263"/>
            <a:ext cx="2617787" cy="5191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磁感线如图</a:t>
            </a:r>
          </a:p>
        </p:txBody>
      </p:sp>
      <p:sp>
        <p:nvSpPr>
          <p:cNvPr id="40041" name="Text Box 105"/>
          <p:cNvSpPr txBox="1">
            <a:spLocks noChangeArrowheads="1"/>
          </p:cNvSpPr>
          <p:nvPr/>
        </p:nvSpPr>
        <p:spPr bwMode="auto">
          <a:xfrm>
            <a:off x="971550" y="4652963"/>
            <a:ext cx="3044825" cy="519112"/>
          </a:xfrm>
          <a:prstGeom prst="rect">
            <a:avLst/>
          </a:prstGeom>
          <a:noFill/>
          <a:ln w="381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18" charset="0"/>
              </a:rPr>
              <a:t>作积分回路如图</a:t>
            </a:r>
          </a:p>
        </p:txBody>
      </p:sp>
      <p:sp>
        <p:nvSpPr>
          <p:cNvPr id="40042" name="Text Box 106"/>
          <p:cNvSpPr txBox="1">
            <a:spLocks noChangeArrowheads="1"/>
          </p:cNvSpPr>
          <p:nvPr/>
        </p:nvSpPr>
        <p:spPr bwMode="auto">
          <a:xfrm>
            <a:off x="755650" y="5157788"/>
            <a:ext cx="3760788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kumimoji="1" lang="en-US" altLang="zh-CN" sz="2800" b="1" i="1">
                <a:latin typeface="Times New Roman" panose="02020603050405020304" pitchFamily="18" charset="0"/>
                <a:ea typeface="楷体_GB2312" pitchFamily="49" charset="-122"/>
              </a:rPr>
              <a:t>ab</a:t>
            </a:r>
            <a:r>
              <a:rPr kumimoji="1" lang="zh-CN" altLang="en-US" sz="2800" b="1" i="1">
                <a:latin typeface="Times New Roman" panose="02020603050405020304" pitchFamily="18" charset="0"/>
                <a:ea typeface="楷体_GB2312" pitchFamily="49" charset="-122"/>
              </a:rPr>
              <a:t>、</a:t>
            </a:r>
            <a:r>
              <a:rPr kumimoji="1" lang="en-US" altLang="zh-CN" sz="2800" b="1" i="1">
                <a:latin typeface="Times New Roman" panose="02020603050405020304" pitchFamily="18" charset="0"/>
                <a:ea typeface="楷体_GB2312" pitchFamily="49" charset="-122"/>
              </a:rPr>
              <a:t>cd</a:t>
            </a:r>
            <a:r>
              <a:rPr kumimoji="1" lang="zh-CN" altLang="en-US" sz="2800" b="1">
                <a:latin typeface="Times New Roman" panose="02020603050405020304" pitchFamily="18" charset="0"/>
              </a:rPr>
              <a:t>与带电平面平行</a:t>
            </a:r>
          </a:p>
        </p:txBody>
      </p:sp>
      <p:grpSp>
        <p:nvGrpSpPr>
          <p:cNvPr id="7" name="Group 107"/>
          <p:cNvGrpSpPr/>
          <p:nvPr/>
        </p:nvGrpSpPr>
        <p:grpSpPr bwMode="auto">
          <a:xfrm>
            <a:off x="5659438" y="4360863"/>
            <a:ext cx="1995487" cy="1500187"/>
            <a:chOff x="3956" y="2666"/>
            <a:chExt cx="1257" cy="945"/>
          </a:xfrm>
        </p:grpSpPr>
        <p:sp>
          <p:nvSpPr>
            <p:cNvPr id="20548" name="Line 108"/>
            <p:cNvSpPr>
              <a:spLocks noChangeShapeType="1"/>
            </p:cNvSpPr>
            <p:nvPr/>
          </p:nvSpPr>
          <p:spPr bwMode="auto">
            <a:xfrm>
              <a:off x="3956" y="2666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49" name="Line 109"/>
            <p:cNvSpPr>
              <a:spLocks noChangeShapeType="1"/>
            </p:cNvSpPr>
            <p:nvPr/>
          </p:nvSpPr>
          <p:spPr bwMode="auto">
            <a:xfrm>
              <a:off x="3956" y="2762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0" name="Line 110"/>
            <p:cNvSpPr>
              <a:spLocks noChangeShapeType="1"/>
            </p:cNvSpPr>
            <p:nvPr/>
          </p:nvSpPr>
          <p:spPr bwMode="auto">
            <a:xfrm>
              <a:off x="3956" y="2858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1" name="Line 111"/>
            <p:cNvSpPr>
              <a:spLocks noChangeShapeType="1"/>
            </p:cNvSpPr>
            <p:nvPr/>
          </p:nvSpPr>
          <p:spPr bwMode="auto">
            <a:xfrm>
              <a:off x="3956" y="2954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2" name="Line 112"/>
            <p:cNvSpPr>
              <a:spLocks noChangeShapeType="1"/>
            </p:cNvSpPr>
            <p:nvPr/>
          </p:nvSpPr>
          <p:spPr bwMode="auto">
            <a:xfrm>
              <a:off x="3956" y="3323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3" name="Line 113"/>
            <p:cNvSpPr>
              <a:spLocks noChangeShapeType="1"/>
            </p:cNvSpPr>
            <p:nvPr/>
          </p:nvSpPr>
          <p:spPr bwMode="auto">
            <a:xfrm>
              <a:off x="3956" y="3419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4" name="Line 114"/>
            <p:cNvSpPr>
              <a:spLocks noChangeShapeType="1"/>
            </p:cNvSpPr>
            <p:nvPr/>
          </p:nvSpPr>
          <p:spPr bwMode="auto">
            <a:xfrm>
              <a:off x="3956" y="3515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55" name="Line 115"/>
            <p:cNvSpPr>
              <a:spLocks noChangeShapeType="1"/>
            </p:cNvSpPr>
            <p:nvPr/>
          </p:nvSpPr>
          <p:spPr bwMode="auto">
            <a:xfrm>
              <a:off x="3956" y="3611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052" name="Line 116"/>
          <p:cNvSpPr>
            <a:spLocks noChangeShapeType="1"/>
          </p:cNvSpPr>
          <p:nvPr/>
        </p:nvSpPr>
        <p:spPr bwMode="auto">
          <a:xfrm flipV="1">
            <a:off x="6735763" y="4062413"/>
            <a:ext cx="1587" cy="9334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53" name="Oval 117"/>
          <p:cNvSpPr>
            <a:spLocks noChangeArrowheads="1"/>
          </p:cNvSpPr>
          <p:nvPr/>
        </p:nvSpPr>
        <p:spPr bwMode="auto">
          <a:xfrm>
            <a:off x="6683375" y="4062413"/>
            <a:ext cx="107950" cy="104775"/>
          </a:xfrm>
          <a:prstGeom prst="ellipse">
            <a:avLst/>
          </a:prstGeom>
          <a:solidFill>
            <a:srgbClr val="FF0066"/>
          </a:solidFill>
          <a:ln w="38100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" name="Group 118"/>
          <p:cNvGrpSpPr/>
          <p:nvPr/>
        </p:nvGrpSpPr>
        <p:grpSpPr bwMode="auto">
          <a:xfrm>
            <a:off x="6240463" y="4167188"/>
            <a:ext cx="969962" cy="828675"/>
            <a:chOff x="4322" y="2544"/>
            <a:chExt cx="611" cy="522"/>
          </a:xfrm>
        </p:grpSpPr>
        <p:sp>
          <p:nvSpPr>
            <p:cNvPr id="20546" name="Line 119"/>
            <p:cNvSpPr>
              <a:spLocks noChangeShapeType="1"/>
            </p:cNvSpPr>
            <p:nvPr/>
          </p:nvSpPr>
          <p:spPr bwMode="auto">
            <a:xfrm flipV="1">
              <a:off x="4322" y="2544"/>
              <a:ext cx="280" cy="5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47" name="Line 120"/>
            <p:cNvSpPr>
              <a:spLocks noChangeShapeType="1"/>
            </p:cNvSpPr>
            <p:nvPr/>
          </p:nvSpPr>
          <p:spPr bwMode="auto">
            <a:xfrm flipH="1" flipV="1">
              <a:off x="4656" y="2544"/>
              <a:ext cx="277" cy="5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Group 121"/>
          <p:cNvGrpSpPr/>
          <p:nvPr/>
        </p:nvGrpSpPr>
        <p:grpSpPr bwMode="auto">
          <a:xfrm>
            <a:off x="4859338" y="3716338"/>
            <a:ext cx="1824037" cy="444500"/>
            <a:chOff x="3206" y="2475"/>
            <a:chExt cx="1149" cy="280"/>
          </a:xfrm>
        </p:grpSpPr>
        <p:sp>
          <p:nvSpPr>
            <p:cNvPr id="20545" name="Line 122"/>
            <p:cNvSpPr>
              <a:spLocks noChangeShapeType="1"/>
            </p:cNvSpPr>
            <p:nvPr/>
          </p:nvSpPr>
          <p:spPr bwMode="auto">
            <a:xfrm flipH="1">
              <a:off x="3432" y="2737"/>
              <a:ext cx="923" cy="1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0486" name="Object 123"/>
            <p:cNvGraphicFramePr>
              <a:graphicFrameLocks noChangeAspect="1"/>
            </p:cNvGraphicFramePr>
            <p:nvPr/>
          </p:nvGraphicFramePr>
          <p:xfrm>
            <a:off x="3206" y="2475"/>
            <a:ext cx="312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3" name="Equation" r:id="rId8" imgW="7315200" imgH="6908800" progId="Equation.3">
                    <p:embed/>
                  </p:oleObj>
                </mc:Choice>
                <mc:Fallback>
                  <p:oleObj name="Equation" r:id="rId8" imgW="7315200" imgH="6908800" progId="Equation.3">
                    <p:embed/>
                    <p:pic>
                      <p:nvPicPr>
                        <p:cNvPr id="0" name="Object 1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6" y="2475"/>
                          <a:ext cx="312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rgbClr val="FFF200"/>
                                  </a:gs>
                                  <a:gs pos="45000">
                                    <a:srgbClr val="FF7A00"/>
                                  </a:gs>
                                  <a:gs pos="70000">
                                    <a:srgbClr val="FF0300"/>
                                  </a:gs>
                                  <a:gs pos="100000">
                                    <a:srgbClr val="4D0808"/>
                                  </a:gs>
                                </a:gsLst>
                                <a:lin ang="5400000" scaled="1"/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124"/>
          <p:cNvGrpSpPr/>
          <p:nvPr/>
        </p:nvGrpSpPr>
        <p:grpSpPr bwMode="auto">
          <a:xfrm>
            <a:off x="5391150" y="3740150"/>
            <a:ext cx="1293813" cy="781050"/>
            <a:chOff x="3787" y="2275"/>
            <a:chExt cx="815" cy="492"/>
          </a:xfrm>
        </p:grpSpPr>
        <p:sp>
          <p:nvSpPr>
            <p:cNvPr id="20542" name="AutoShape 125"/>
            <p:cNvSpPr>
              <a:spLocks noChangeArrowheads="1"/>
            </p:cNvSpPr>
            <p:nvPr/>
          </p:nvSpPr>
          <p:spPr bwMode="auto">
            <a:xfrm rot="1731860">
              <a:off x="3787" y="2303"/>
              <a:ext cx="768" cy="459"/>
            </a:xfrm>
            <a:prstGeom prst="parallelogram">
              <a:avLst>
                <a:gd name="adj" fmla="val 58175"/>
              </a:avLst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43" name="Line 126"/>
            <p:cNvSpPr>
              <a:spLocks noChangeShapeType="1"/>
            </p:cNvSpPr>
            <p:nvPr/>
          </p:nvSpPr>
          <p:spPr bwMode="auto">
            <a:xfrm flipH="1" flipV="1">
              <a:off x="4176" y="2275"/>
              <a:ext cx="425" cy="2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44" name="Line 127"/>
            <p:cNvSpPr>
              <a:spLocks noChangeShapeType="1"/>
            </p:cNvSpPr>
            <p:nvPr/>
          </p:nvSpPr>
          <p:spPr bwMode="auto">
            <a:xfrm flipH="1">
              <a:off x="4176" y="2544"/>
              <a:ext cx="426" cy="2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3" name="Group 137"/>
          <p:cNvGrpSpPr/>
          <p:nvPr/>
        </p:nvGrpSpPr>
        <p:grpSpPr bwMode="auto">
          <a:xfrm>
            <a:off x="5308600" y="4665663"/>
            <a:ext cx="2578100" cy="641350"/>
            <a:chOff x="4128" y="3783"/>
            <a:chExt cx="1421" cy="404"/>
          </a:xfrm>
        </p:grpSpPr>
        <p:sp>
          <p:nvSpPr>
            <p:cNvPr id="20507" name="Rectangle 138"/>
            <p:cNvSpPr>
              <a:spLocks noChangeArrowheads="1"/>
            </p:cNvSpPr>
            <p:nvPr/>
          </p:nvSpPr>
          <p:spPr bwMode="auto">
            <a:xfrm>
              <a:off x="4128" y="3989"/>
              <a:ext cx="1421" cy="13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69696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508" name="Group 139"/>
            <p:cNvGrpSpPr/>
            <p:nvPr/>
          </p:nvGrpSpPr>
          <p:grpSpPr bwMode="auto">
            <a:xfrm>
              <a:off x="4178" y="3783"/>
              <a:ext cx="1356" cy="404"/>
              <a:chOff x="3607" y="2980"/>
              <a:chExt cx="1356" cy="404"/>
            </a:xfrm>
          </p:grpSpPr>
          <p:grpSp>
            <p:nvGrpSpPr>
              <p:cNvPr id="20509" name="Group 140"/>
              <p:cNvGrpSpPr/>
              <p:nvPr/>
            </p:nvGrpSpPr>
            <p:grpSpPr bwMode="auto">
              <a:xfrm>
                <a:off x="3607" y="2980"/>
                <a:ext cx="465" cy="404"/>
                <a:chOff x="3460" y="2848"/>
                <a:chExt cx="465" cy="404"/>
              </a:xfrm>
            </p:grpSpPr>
            <p:grpSp>
              <p:nvGrpSpPr>
                <p:cNvPr id="20530" name="Group 14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20537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38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31" name="Group 14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20535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36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 dirty="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32" name="Group 147"/>
                <p:cNvGrpSpPr/>
                <p:nvPr/>
              </p:nvGrpSpPr>
              <p:grpSpPr bwMode="auto">
                <a:xfrm>
                  <a:off x="361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20533" name="Oval 14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34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  <p:grpSp>
            <p:nvGrpSpPr>
              <p:cNvPr id="20510" name="Group 150"/>
              <p:cNvGrpSpPr/>
              <p:nvPr/>
            </p:nvGrpSpPr>
            <p:grpSpPr bwMode="auto">
              <a:xfrm>
                <a:off x="4498" y="2980"/>
                <a:ext cx="465" cy="404"/>
                <a:chOff x="3460" y="2848"/>
                <a:chExt cx="465" cy="404"/>
              </a:xfrm>
            </p:grpSpPr>
            <p:grpSp>
              <p:nvGrpSpPr>
                <p:cNvPr id="20521" name="Group 15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20528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9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22" name="Group 15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20526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7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23" name="Group 157"/>
                <p:cNvGrpSpPr/>
                <p:nvPr/>
              </p:nvGrpSpPr>
              <p:grpSpPr bwMode="auto">
                <a:xfrm>
                  <a:off x="3609" y="2848"/>
                  <a:ext cx="164" cy="404"/>
                  <a:chOff x="3870" y="48"/>
                  <a:chExt cx="164" cy="404"/>
                </a:xfrm>
              </p:grpSpPr>
              <p:sp>
                <p:nvSpPr>
                  <p:cNvPr id="20524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5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48"/>
                    <a:ext cx="164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  <p:grpSp>
            <p:nvGrpSpPr>
              <p:cNvPr id="20511" name="Group 160"/>
              <p:cNvGrpSpPr/>
              <p:nvPr/>
            </p:nvGrpSpPr>
            <p:grpSpPr bwMode="auto">
              <a:xfrm>
                <a:off x="4048" y="2980"/>
                <a:ext cx="465" cy="404"/>
                <a:chOff x="3460" y="2848"/>
                <a:chExt cx="465" cy="404"/>
              </a:xfrm>
            </p:grpSpPr>
            <p:grpSp>
              <p:nvGrpSpPr>
                <p:cNvPr id="20512" name="Group 16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20519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20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13" name="Group 16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20517" name="Oval 16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18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20514" name="Group 167"/>
                <p:cNvGrpSpPr/>
                <p:nvPr/>
              </p:nvGrpSpPr>
              <p:grpSpPr bwMode="auto">
                <a:xfrm>
                  <a:off x="3609" y="2848"/>
                  <a:ext cx="165" cy="404"/>
                  <a:chOff x="3870" y="48"/>
                  <a:chExt cx="165" cy="404"/>
                </a:xfrm>
              </p:grpSpPr>
              <p:sp>
                <p:nvSpPr>
                  <p:cNvPr id="20515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516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</p:grpSp>
      </p:grpSp>
      <p:grpSp>
        <p:nvGrpSpPr>
          <p:cNvPr id="2" name="组合 1"/>
          <p:cNvGrpSpPr/>
          <p:nvPr/>
        </p:nvGrpSpPr>
        <p:grpSpPr>
          <a:xfrm>
            <a:off x="5875273" y="4004550"/>
            <a:ext cx="1660673" cy="2116055"/>
            <a:chOff x="5875273" y="4004550"/>
            <a:chExt cx="1660673" cy="2116055"/>
          </a:xfrm>
        </p:grpSpPr>
        <p:grpSp>
          <p:nvGrpSpPr>
            <p:cNvPr id="11" name="Group 128"/>
            <p:cNvGrpSpPr/>
            <p:nvPr/>
          </p:nvGrpSpPr>
          <p:grpSpPr bwMode="auto">
            <a:xfrm>
              <a:off x="6103938" y="4513263"/>
              <a:ext cx="1163637" cy="1195387"/>
              <a:chOff x="4236" y="2762"/>
              <a:chExt cx="733" cy="753"/>
            </a:xfrm>
          </p:grpSpPr>
          <p:sp>
            <p:nvSpPr>
              <p:cNvPr id="20539" name="Rectangle 129"/>
              <p:cNvSpPr>
                <a:spLocks noChangeArrowheads="1"/>
              </p:cNvSpPr>
              <p:nvPr/>
            </p:nvSpPr>
            <p:spPr bwMode="auto">
              <a:xfrm>
                <a:off x="4236" y="2767"/>
                <a:ext cx="733" cy="748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40" name="Line 130"/>
              <p:cNvSpPr>
                <a:spLocks noChangeShapeType="1"/>
              </p:cNvSpPr>
              <p:nvPr/>
            </p:nvSpPr>
            <p:spPr bwMode="auto">
              <a:xfrm flipH="1">
                <a:off x="4368" y="2762"/>
                <a:ext cx="443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541" name="Line 131"/>
              <p:cNvSpPr>
                <a:spLocks noChangeShapeType="1"/>
              </p:cNvSpPr>
              <p:nvPr/>
            </p:nvSpPr>
            <p:spPr bwMode="auto">
              <a:xfrm>
                <a:off x="4464" y="3515"/>
                <a:ext cx="288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5" name="Text Box 99"/>
            <p:cNvSpPr txBox="1">
              <a:spLocks noChangeArrowheads="1"/>
            </p:cNvSpPr>
            <p:nvPr/>
          </p:nvSpPr>
          <p:spPr bwMode="auto">
            <a:xfrm>
              <a:off x="7173996" y="4070350"/>
              <a:ext cx="361950" cy="519113"/>
            </a:xfrm>
            <a:prstGeom prst="rect">
              <a:avLst/>
            </a:prstGeom>
            <a:noFill/>
            <a:ln w="28575">
              <a:noFill/>
              <a:prstDash val="dash"/>
              <a:miter lim="800000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96" name="Text Box 101"/>
            <p:cNvSpPr txBox="1">
              <a:spLocks noChangeArrowheads="1"/>
            </p:cNvSpPr>
            <p:nvPr/>
          </p:nvSpPr>
          <p:spPr bwMode="auto">
            <a:xfrm>
              <a:off x="5875273" y="4004550"/>
              <a:ext cx="361950" cy="519113"/>
            </a:xfrm>
            <a:prstGeom prst="rect">
              <a:avLst/>
            </a:prstGeom>
            <a:noFill/>
            <a:ln w="28575">
              <a:noFill/>
              <a:prstDash val="dash"/>
              <a:miter lim="800000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97" name="Text Box 100"/>
            <p:cNvSpPr txBox="1">
              <a:spLocks noChangeArrowheads="1"/>
            </p:cNvSpPr>
            <p:nvPr/>
          </p:nvSpPr>
          <p:spPr bwMode="auto">
            <a:xfrm>
              <a:off x="5914685" y="5580064"/>
              <a:ext cx="341313" cy="519113"/>
            </a:xfrm>
            <a:prstGeom prst="rect">
              <a:avLst/>
            </a:prstGeom>
            <a:noFill/>
            <a:ln w="28575">
              <a:noFill/>
              <a:prstDash val="dash"/>
              <a:miter lim="800000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98" name="Text Box 98"/>
            <p:cNvSpPr txBox="1">
              <a:spLocks noChangeArrowheads="1"/>
            </p:cNvSpPr>
            <p:nvPr/>
          </p:nvSpPr>
          <p:spPr bwMode="auto">
            <a:xfrm>
              <a:off x="7041242" y="5601492"/>
              <a:ext cx="361950" cy="519113"/>
            </a:xfrm>
            <a:prstGeom prst="rect">
              <a:avLst/>
            </a:prstGeom>
            <a:noFill/>
            <a:ln w="28575">
              <a:noFill/>
              <a:prstDash val="dash"/>
              <a:miter lim="800000"/>
              <a:tailEnd type="none" w="sm" len="lg"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d</a:t>
              </a: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" grpId="0"/>
      <p:bldP spid="40039" grpId="0" build="p" autoUpdateAnimBg="0"/>
      <p:bldP spid="40040" grpId="0" autoUpdateAnimBg="0"/>
      <p:bldP spid="40041" grpId="0" autoUpdateAnimBg="0"/>
      <p:bldP spid="40042" grpId="0" autoUpdateAnimBg="0"/>
      <p:bldP spid="40052" grpId="0" animBg="1"/>
      <p:bldP spid="4005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285875" y="214313"/>
            <a:ext cx="2039938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rgbClr val="FF0066"/>
              </a:buClr>
              <a:buSzPct val="150000"/>
              <a:buFont typeface="Wingdings" panose="05000000000000000000" pitchFamily="2" charset="2"/>
              <a:buNone/>
            </a:pPr>
            <a:r>
              <a:rPr kumimoji="1" lang="en-US" altLang="zh-CN" sz="2800" b="1">
                <a:latin typeface="宋体" panose="02010600030101010101" pitchFamily="2" charset="-122"/>
              </a:rPr>
              <a:t> </a:t>
            </a:r>
            <a:r>
              <a:rPr kumimoji="1" lang="zh-CN" altLang="en-US" sz="2800" b="1">
                <a:latin typeface="宋体" panose="02010600030101010101" pitchFamily="2" charset="-122"/>
              </a:rPr>
              <a:t>计算环流</a:t>
            </a: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468313" y="836613"/>
          <a:ext cx="284638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3" name="Equation" r:id="rId4" imgW="41452800" imgH="10566400" progId="Equation.3">
                  <p:embed/>
                </p:oleObj>
              </mc:Choice>
              <mc:Fallback>
                <p:oleObj name="Equation" r:id="rId4" imgW="41452800" imgH="10566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836613"/>
                        <a:ext cx="2846387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hlink"/>
                                </a:gs>
                                <a:gs pos="100000">
                                  <a:schemeClr val="hlink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Object 5"/>
          <p:cNvGraphicFramePr>
            <a:graphicFrameLocks noChangeAspect="1"/>
          </p:cNvGraphicFramePr>
          <p:nvPr/>
        </p:nvGraphicFramePr>
        <p:xfrm>
          <a:off x="3348038" y="765175"/>
          <a:ext cx="2001837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4" name="公式" r:id="rId6" imgW="28041600" imgH="12598400" progId="Equation.3">
                  <p:embed/>
                </p:oleObj>
              </mc:Choice>
              <mc:Fallback>
                <p:oleObj name="公式" r:id="rId6" imgW="28041600" imgH="12598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765175"/>
                        <a:ext cx="2001837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gradFill rotWithShape="0">
                              <a:gsLst>
                                <a:gs pos="0">
                                  <a:schemeClr val="hlink"/>
                                </a:gs>
                                <a:gs pos="100000">
                                  <a:schemeClr val="hlink">
                                    <a:gamma/>
                                    <a:shade val="46275"/>
                                    <a:invGamma/>
                                  </a:schemeClr>
                                </a:gs>
                              </a:gsLst>
                              <a:path path="rect">
                                <a:fillToRect r="100000" b="100000"/>
                              </a:path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24" name="Group 6"/>
          <p:cNvGrpSpPr/>
          <p:nvPr/>
        </p:nvGrpSpPr>
        <p:grpSpPr bwMode="auto">
          <a:xfrm>
            <a:off x="898862" y="1557337"/>
            <a:ext cx="4196927" cy="811213"/>
            <a:chOff x="1915" y="1116"/>
            <a:chExt cx="2699" cy="511"/>
          </a:xfrm>
        </p:grpSpPr>
        <p:graphicFrame>
          <p:nvGraphicFramePr>
            <p:cNvPr id="21521" name="Object 7"/>
            <p:cNvGraphicFramePr>
              <a:graphicFrameLocks noChangeAspect="1"/>
            </p:cNvGraphicFramePr>
            <p:nvPr/>
          </p:nvGraphicFramePr>
          <p:xfrm>
            <a:off x="3258" y="1116"/>
            <a:ext cx="1356" cy="5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5" name="公式" r:id="rId8" imgW="28041600" imgH="12598400" progId="Equation.3">
                    <p:embed/>
                  </p:oleObj>
                </mc:Choice>
                <mc:Fallback>
                  <p:oleObj name="公式" r:id="rId8" imgW="28041600" imgH="125984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8" y="1116"/>
                          <a:ext cx="1356" cy="5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hlink"/>
                                  </a:gs>
                                  <a:gs pos="100000">
                                    <a:schemeClr val="hlink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2" name="Object 8"/>
            <p:cNvGraphicFramePr>
              <a:graphicFrameLocks noChangeAspect="1"/>
            </p:cNvGraphicFramePr>
            <p:nvPr/>
          </p:nvGraphicFramePr>
          <p:xfrm>
            <a:off x="1915" y="1161"/>
            <a:ext cx="1236" cy="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6" name="公式" r:id="rId10" imgW="27228800" imgH="10566400" progId="Equation.3">
                    <p:embed/>
                  </p:oleObj>
                </mc:Choice>
                <mc:Fallback>
                  <p:oleObj name="公式" r:id="rId10" imgW="27228800" imgH="105664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5" y="1161"/>
                          <a:ext cx="1236" cy="4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hlink"/>
                                  </a:gs>
                                  <a:gs pos="100000">
                                    <a:schemeClr val="hlink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9"/>
          <p:cNvGrpSpPr/>
          <p:nvPr/>
        </p:nvGrpSpPr>
        <p:grpSpPr bwMode="auto">
          <a:xfrm>
            <a:off x="1187451" y="2492375"/>
            <a:ext cx="3384550" cy="501650"/>
            <a:chOff x="975" y="1570"/>
            <a:chExt cx="2631" cy="316"/>
          </a:xfrm>
        </p:grpSpPr>
        <p:graphicFrame>
          <p:nvGraphicFramePr>
            <p:cNvPr id="21519" name="Object 10"/>
            <p:cNvGraphicFramePr>
              <a:graphicFrameLocks noChangeAspect="1"/>
            </p:cNvGraphicFramePr>
            <p:nvPr/>
          </p:nvGraphicFramePr>
          <p:xfrm>
            <a:off x="975" y="1570"/>
            <a:ext cx="1644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7" name="公式" r:id="rId12" imgW="30886400" imgH="6908800" progId="Equation.3">
                    <p:embed/>
                  </p:oleObj>
                </mc:Choice>
                <mc:Fallback>
                  <p:oleObj name="公式" r:id="rId12" imgW="30886400" imgH="69088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5" y="1570"/>
                          <a:ext cx="1644" cy="3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hlink"/>
                                  </a:gs>
                                  <a:gs pos="100000">
                                    <a:schemeClr val="hlink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0" name="Object 11"/>
            <p:cNvGraphicFramePr>
              <a:graphicFrameLocks noChangeAspect="1"/>
            </p:cNvGraphicFramePr>
            <p:nvPr/>
          </p:nvGraphicFramePr>
          <p:xfrm>
            <a:off x="2608" y="1570"/>
            <a:ext cx="998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8" name="公式" r:id="rId14" imgW="18288000" imgH="6908800" progId="Equation.3">
                    <p:embed/>
                  </p:oleObj>
                </mc:Choice>
                <mc:Fallback>
                  <p:oleObj name="公式" r:id="rId14" imgW="18288000" imgH="69088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8" y="1570"/>
                          <a:ext cx="998" cy="3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gradFill rotWithShape="0">
                                <a:gsLst>
                                  <a:gs pos="0">
                                    <a:schemeClr val="hlink"/>
                                  </a:gs>
                                  <a:gs pos="100000">
                                    <a:schemeClr val="hlink">
                                      <a:gamma/>
                                      <a:shade val="46275"/>
                                      <a:invGamma/>
                                    </a:schemeClr>
                                  </a:gs>
                                </a:gsLst>
                                <a:path path="rect">
                                  <a:fillToRect r="100000" b="100000"/>
                                </a:path>
                              </a:gra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accent2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971550" y="5805488"/>
            <a:ext cx="411321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zh-CN" altLang="en-US" sz="2800" b="1" u="sng">
                <a:latin typeface="Times New Roman" panose="02020603050405020304" pitchFamily="18" charset="0"/>
              </a:rPr>
              <a:t>平面上下两侧为均匀磁场</a:t>
            </a:r>
          </a:p>
        </p:txBody>
      </p:sp>
      <p:grpSp>
        <p:nvGrpSpPr>
          <p:cNvPr id="4" name="Group 13"/>
          <p:cNvGrpSpPr/>
          <p:nvPr/>
        </p:nvGrpSpPr>
        <p:grpSpPr bwMode="auto">
          <a:xfrm>
            <a:off x="304800" y="3197225"/>
            <a:ext cx="3830638" cy="519113"/>
            <a:chOff x="24" y="1008"/>
            <a:chExt cx="2413" cy="327"/>
          </a:xfrm>
        </p:grpSpPr>
        <p:sp>
          <p:nvSpPr>
            <p:cNvPr id="21581" name="Text Box 14"/>
            <p:cNvSpPr txBox="1">
              <a:spLocks noChangeArrowheads="1"/>
            </p:cNvSpPr>
            <p:nvPr/>
          </p:nvSpPr>
          <p:spPr bwMode="auto">
            <a:xfrm>
              <a:off x="24" y="1008"/>
              <a:ext cx="2141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buClr>
                  <a:srgbClr val="FF0066"/>
                </a:buClr>
                <a:buSzPct val="150000"/>
                <a:buFont typeface="Wingdings" panose="05000000000000000000" pitchFamily="2" charset="2"/>
                <a:buNone/>
              </a:pPr>
              <a:r>
                <a:rPr kumimoji="1" lang="zh-CN" altLang="en-US" sz="2800" b="1">
                  <a:latin typeface="Times New Roman" panose="02020603050405020304" pitchFamily="18" charset="0"/>
                </a:rPr>
                <a:t>利用安培环路定理求</a:t>
              </a:r>
            </a:p>
          </p:txBody>
        </p:sp>
        <p:graphicFrame>
          <p:nvGraphicFramePr>
            <p:cNvPr id="21518" name="Object 15"/>
            <p:cNvGraphicFramePr>
              <a:graphicFrameLocks noChangeAspect="1"/>
            </p:cNvGraphicFramePr>
            <p:nvPr/>
          </p:nvGraphicFramePr>
          <p:xfrm>
            <a:off x="2159" y="1023"/>
            <a:ext cx="278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9" name="Equation" r:id="rId16" imgW="4876800" imgH="6096000" progId="Equation.3">
                    <p:embed/>
                  </p:oleObj>
                </mc:Choice>
                <mc:Fallback>
                  <p:oleObj name="Equation" r:id="rId16" imgW="4876800" imgH="60960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9" y="1023"/>
                          <a:ext cx="278" cy="2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2052" name="Object 68"/>
          <p:cNvGraphicFramePr>
            <a:graphicFrameLocks noChangeAspect="1"/>
          </p:cNvGraphicFramePr>
          <p:nvPr/>
        </p:nvGraphicFramePr>
        <p:xfrm>
          <a:off x="971550" y="3789363"/>
          <a:ext cx="3944938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0" name="公式" r:id="rId18" imgW="1473200" imgH="292100" progId="Equation.3">
                  <p:embed/>
                </p:oleObj>
              </mc:Choice>
              <mc:Fallback>
                <p:oleObj name="公式" r:id="rId18" imgW="1473200" imgH="29210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789363"/>
                        <a:ext cx="3944938" cy="773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53" name="Object 69"/>
          <p:cNvGraphicFramePr>
            <a:graphicFrameLocks noChangeAspect="1"/>
          </p:cNvGraphicFramePr>
          <p:nvPr/>
        </p:nvGraphicFramePr>
        <p:xfrm>
          <a:off x="1547813" y="4581525"/>
          <a:ext cx="13557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1" name="公式" r:id="rId20" imgW="520700" imgH="393700" progId="Equation.3">
                  <p:embed/>
                </p:oleObj>
              </mc:Choice>
              <mc:Fallback>
                <p:oleObj name="公式" r:id="rId20" imgW="520700" imgH="3937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581525"/>
                        <a:ext cx="1355725" cy="106997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oup 70"/>
          <p:cNvGrpSpPr/>
          <p:nvPr/>
        </p:nvGrpSpPr>
        <p:grpSpPr bwMode="auto">
          <a:xfrm>
            <a:off x="5940425" y="3573463"/>
            <a:ext cx="2582863" cy="2057400"/>
            <a:chOff x="3312" y="1248"/>
            <a:chExt cx="1627" cy="1296"/>
          </a:xfrm>
        </p:grpSpPr>
        <p:sp>
          <p:nvSpPr>
            <p:cNvPr id="21530" name="Line 71"/>
            <p:cNvSpPr>
              <a:spLocks noChangeShapeType="1"/>
            </p:cNvSpPr>
            <p:nvPr/>
          </p:nvSpPr>
          <p:spPr bwMode="auto">
            <a:xfrm>
              <a:off x="3312" y="2271"/>
              <a:ext cx="162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1" name="Line 72"/>
            <p:cNvSpPr>
              <a:spLocks noChangeShapeType="1"/>
            </p:cNvSpPr>
            <p:nvPr/>
          </p:nvSpPr>
          <p:spPr bwMode="auto">
            <a:xfrm flipV="1">
              <a:off x="3980" y="1248"/>
              <a:ext cx="4" cy="10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32" name="Line 73"/>
            <p:cNvSpPr>
              <a:spLocks noChangeShapeType="1"/>
            </p:cNvSpPr>
            <p:nvPr/>
          </p:nvSpPr>
          <p:spPr bwMode="auto">
            <a:xfrm flipH="1">
              <a:off x="3980" y="1661"/>
              <a:ext cx="669" cy="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1510" name="Object 74"/>
            <p:cNvGraphicFramePr>
              <a:graphicFrameLocks noChangeAspect="1"/>
            </p:cNvGraphicFramePr>
            <p:nvPr/>
          </p:nvGraphicFramePr>
          <p:xfrm>
            <a:off x="4032" y="1248"/>
            <a:ext cx="227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2" name="Equation" r:id="rId22" imgW="215900" imgH="228600" progId="Equation.3">
                    <p:embed/>
                  </p:oleObj>
                </mc:Choice>
                <mc:Fallback>
                  <p:oleObj name="Equation" r:id="rId22" imgW="215900" imgH="228600" progId="Equation.3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2" y="1248"/>
                          <a:ext cx="227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1" name="Object 75"/>
            <p:cNvGraphicFramePr>
              <a:graphicFrameLocks noChangeAspect="1"/>
            </p:cNvGraphicFramePr>
            <p:nvPr/>
          </p:nvGraphicFramePr>
          <p:xfrm>
            <a:off x="3840" y="2256"/>
            <a:ext cx="209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3" name="Equation" r:id="rId24" imgW="165100" imgH="190500" progId="Equation.3">
                    <p:embed/>
                  </p:oleObj>
                </mc:Choice>
                <mc:Fallback>
                  <p:oleObj name="Equation" r:id="rId24" imgW="165100" imgH="190500" progId="Equation.3">
                    <p:embed/>
                    <p:pic>
                      <p:nvPicPr>
                        <p:cNvPr id="0" name="Object 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0" y="2256"/>
                          <a:ext cx="209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2" name="Object 76"/>
            <p:cNvGraphicFramePr>
              <a:graphicFrameLocks noChangeAspect="1"/>
            </p:cNvGraphicFramePr>
            <p:nvPr/>
          </p:nvGraphicFramePr>
          <p:xfrm>
            <a:off x="4704" y="2304"/>
            <a:ext cx="206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4" name="Equation" r:id="rId26" imgW="152400" imgH="177800" progId="Equation.3">
                    <p:embed/>
                  </p:oleObj>
                </mc:Choice>
                <mc:Fallback>
                  <p:oleObj name="Equation" r:id="rId26" imgW="152400" imgH="177800" progId="Equation.3">
                    <p:embed/>
                    <p:pic>
                      <p:nvPicPr>
                        <p:cNvPr id="0" name="Object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2304"/>
                          <a:ext cx="206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61" name="AutoShape 77"/>
            <p:cNvSpPr>
              <a:spLocks noChangeArrowheads="1"/>
            </p:cNvSpPr>
            <p:nvPr/>
          </p:nvSpPr>
          <p:spPr bwMode="auto">
            <a:xfrm>
              <a:off x="3360" y="1392"/>
              <a:ext cx="528" cy="528"/>
            </a:xfrm>
            <a:prstGeom prst="wedgeRectCallout">
              <a:avLst>
                <a:gd name="adj1" fmla="val 62500"/>
                <a:gd name="adj2" fmla="val 1134"/>
              </a:avLst>
            </a:prstGeom>
            <a:gradFill rotWithShape="0">
              <a:gsLst>
                <a:gs pos="0">
                  <a:schemeClr val="folHlink"/>
                </a:gs>
                <a:gs pos="50000">
                  <a:srgbClr val="FFFFFF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solidFill>
                <a:srgbClr val="FF3399"/>
              </a:solidFill>
              <a:miter lim="800000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zh-CN" sz="2800" b="1">
                <a:solidFill>
                  <a:srgbClr val="FF3399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21513" name="Object 78"/>
            <p:cNvGraphicFramePr>
              <a:graphicFrameLocks noChangeAspect="1"/>
            </p:cNvGraphicFramePr>
            <p:nvPr/>
          </p:nvGraphicFramePr>
          <p:xfrm>
            <a:off x="3439" y="1344"/>
            <a:ext cx="369" cy="5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35" name="公式" r:id="rId28" imgW="266065" imgH="393065" progId="Equation.3">
                    <p:embed/>
                  </p:oleObj>
                </mc:Choice>
                <mc:Fallback>
                  <p:oleObj name="公式" r:id="rId28" imgW="266065" imgH="393065" progId="Equation.3">
                    <p:embed/>
                    <p:pic>
                      <p:nvPicPr>
                        <p:cNvPr id="0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9" y="1344"/>
                          <a:ext cx="369" cy="5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8" name="Group 107"/>
          <p:cNvGrpSpPr/>
          <p:nvPr/>
        </p:nvGrpSpPr>
        <p:grpSpPr bwMode="auto">
          <a:xfrm>
            <a:off x="6161162" y="1385417"/>
            <a:ext cx="1995487" cy="1500187"/>
            <a:chOff x="3956" y="2666"/>
            <a:chExt cx="1257" cy="945"/>
          </a:xfrm>
        </p:grpSpPr>
        <p:sp>
          <p:nvSpPr>
            <p:cNvPr id="79" name="Line 108"/>
            <p:cNvSpPr>
              <a:spLocks noChangeShapeType="1"/>
            </p:cNvSpPr>
            <p:nvPr/>
          </p:nvSpPr>
          <p:spPr bwMode="auto">
            <a:xfrm>
              <a:off x="3956" y="2666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0" name="Line 109"/>
            <p:cNvSpPr>
              <a:spLocks noChangeShapeType="1"/>
            </p:cNvSpPr>
            <p:nvPr/>
          </p:nvSpPr>
          <p:spPr bwMode="auto">
            <a:xfrm>
              <a:off x="3956" y="2762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" name="Line 110"/>
            <p:cNvSpPr>
              <a:spLocks noChangeShapeType="1"/>
            </p:cNvSpPr>
            <p:nvPr/>
          </p:nvSpPr>
          <p:spPr bwMode="auto">
            <a:xfrm>
              <a:off x="3956" y="2858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Line 111"/>
            <p:cNvSpPr>
              <a:spLocks noChangeShapeType="1"/>
            </p:cNvSpPr>
            <p:nvPr/>
          </p:nvSpPr>
          <p:spPr bwMode="auto">
            <a:xfrm>
              <a:off x="3956" y="2954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Line 112"/>
            <p:cNvSpPr>
              <a:spLocks noChangeShapeType="1"/>
            </p:cNvSpPr>
            <p:nvPr/>
          </p:nvSpPr>
          <p:spPr bwMode="auto">
            <a:xfrm>
              <a:off x="3956" y="3323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" name="Line 113"/>
            <p:cNvSpPr>
              <a:spLocks noChangeShapeType="1"/>
            </p:cNvSpPr>
            <p:nvPr/>
          </p:nvSpPr>
          <p:spPr bwMode="auto">
            <a:xfrm>
              <a:off x="3956" y="3419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5" name="Line 114"/>
            <p:cNvSpPr>
              <a:spLocks noChangeShapeType="1"/>
            </p:cNvSpPr>
            <p:nvPr/>
          </p:nvSpPr>
          <p:spPr bwMode="auto">
            <a:xfrm>
              <a:off x="3956" y="3515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6" name="Line 115"/>
            <p:cNvSpPr>
              <a:spLocks noChangeShapeType="1"/>
            </p:cNvSpPr>
            <p:nvPr/>
          </p:nvSpPr>
          <p:spPr bwMode="auto">
            <a:xfrm>
              <a:off x="3956" y="3611"/>
              <a:ext cx="1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6" name="Group 128"/>
          <p:cNvGrpSpPr/>
          <p:nvPr/>
        </p:nvGrpSpPr>
        <p:grpSpPr bwMode="auto">
          <a:xfrm>
            <a:off x="6605662" y="1537817"/>
            <a:ext cx="1163637" cy="1195387"/>
            <a:chOff x="4236" y="2762"/>
            <a:chExt cx="733" cy="753"/>
          </a:xfrm>
        </p:grpSpPr>
        <p:sp>
          <p:nvSpPr>
            <p:cNvPr id="97" name="Rectangle 129"/>
            <p:cNvSpPr>
              <a:spLocks noChangeArrowheads="1"/>
            </p:cNvSpPr>
            <p:nvPr/>
          </p:nvSpPr>
          <p:spPr bwMode="auto">
            <a:xfrm>
              <a:off x="4236" y="2767"/>
              <a:ext cx="733" cy="748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Line 130"/>
            <p:cNvSpPr>
              <a:spLocks noChangeShapeType="1"/>
            </p:cNvSpPr>
            <p:nvPr/>
          </p:nvSpPr>
          <p:spPr bwMode="auto">
            <a:xfrm flipH="1">
              <a:off x="4368" y="2762"/>
              <a:ext cx="443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Line 131"/>
            <p:cNvSpPr>
              <a:spLocks noChangeShapeType="1"/>
            </p:cNvSpPr>
            <p:nvPr/>
          </p:nvSpPr>
          <p:spPr bwMode="auto">
            <a:xfrm>
              <a:off x="4464" y="3515"/>
              <a:ext cx="28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00" name="Group 137"/>
          <p:cNvGrpSpPr/>
          <p:nvPr/>
        </p:nvGrpSpPr>
        <p:grpSpPr bwMode="auto">
          <a:xfrm>
            <a:off x="5810324" y="1690217"/>
            <a:ext cx="2578100" cy="641350"/>
            <a:chOff x="4128" y="3783"/>
            <a:chExt cx="1421" cy="404"/>
          </a:xfrm>
        </p:grpSpPr>
        <p:sp>
          <p:nvSpPr>
            <p:cNvPr id="101" name="Rectangle 138"/>
            <p:cNvSpPr>
              <a:spLocks noChangeArrowheads="1"/>
            </p:cNvSpPr>
            <p:nvPr/>
          </p:nvSpPr>
          <p:spPr bwMode="auto">
            <a:xfrm>
              <a:off x="4128" y="3989"/>
              <a:ext cx="1421" cy="13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rgbClr val="969696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2" name="Group 139"/>
            <p:cNvGrpSpPr/>
            <p:nvPr/>
          </p:nvGrpSpPr>
          <p:grpSpPr bwMode="auto">
            <a:xfrm>
              <a:off x="4178" y="3783"/>
              <a:ext cx="1356" cy="404"/>
              <a:chOff x="3607" y="2980"/>
              <a:chExt cx="1356" cy="404"/>
            </a:xfrm>
          </p:grpSpPr>
          <p:grpSp>
            <p:nvGrpSpPr>
              <p:cNvPr id="103" name="Group 140"/>
              <p:cNvGrpSpPr/>
              <p:nvPr/>
            </p:nvGrpSpPr>
            <p:grpSpPr bwMode="auto">
              <a:xfrm>
                <a:off x="3607" y="2980"/>
                <a:ext cx="465" cy="404"/>
                <a:chOff x="3460" y="2848"/>
                <a:chExt cx="465" cy="404"/>
              </a:xfrm>
            </p:grpSpPr>
            <p:grpSp>
              <p:nvGrpSpPr>
                <p:cNvPr id="124" name="Group 14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131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25" name="Group 14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129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26" name="Group 147"/>
                <p:cNvGrpSpPr/>
                <p:nvPr/>
              </p:nvGrpSpPr>
              <p:grpSpPr bwMode="auto">
                <a:xfrm>
                  <a:off x="361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127" name="Oval 14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  <p:grpSp>
            <p:nvGrpSpPr>
              <p:cNvPr id="104" name="Group 150"/>
              <p:cNvGrpSpPr/>
              <p:nvPr/>
            </p:nvGrpSpPr>
            <p:grpSpPr bwMode="auto">
              <a:xfrm>
                <a:off x="4498" y="2980"/>
                <a:ext cx="465" cy="404"/>
                <a:chOff x="3460" y="2848"/>
                <a:chExt cx="465" cy="404"/>
              </a:xfrm>
            </p:grpSpPr>
            <p:grpSp>
              <p:nvGrpSpPr>
                <p:cNvPr id="115" name="Group 15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122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16" name="Group 15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120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17" name="Group 157"/>
                <p:cNvGrpSpPr/>
                <p:nvPr/>
              </p:nvGrpSpPr>
              <p:grpSpPr bwMode="auto">
                <a:xfrm>
                  <a:off x="3609" y="2848"/>
                  <a:ext cx="164" cy="404"/>
                  <a:chOff x="3870" y="48"/>
                  <a:chExt cx="164" cy="404"/>
                </a:xfrm>
              </p:grpSpPr>
              <p:sp>
                <p:nvSpPr>
                  <p:cNvPr id="118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48"/>
                    <a:ext cx="164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  <p:grpSp>
            <p:nvGrpSpPr>
              <p:cNvPr id="105" name="Group 160"/>
              <p:cNvGrpSpPr/>
              <p:nvPr/>
            </p:nvGrpSpPr>
            <p:grpSpPr bwMode="auto">
              <a:xfrm>
                <a:off x="4048" y="2980"/>
                <a:ext cx="465" cy="404"/>
                <a:chOff x="3460" y="2848"/>
                <a:chExt cx="465" cy="404"/>
              </a:xfrm>
            </p:grpSpPr>
            <p:grpSp>
              <p:nvGrpSpPr>
                <p:cNvPr id="106" name="Group 161"/>
                <p:cNvGrpSpPr/>
                <p:nvPr/>
              </p:nvGrpSpPr>
              <p:grpSpPr bwMode="auto">
                <a:xfrm>
                  <a:off x="3460" y="2848"/>
                  <a:ext cx="165" cy="404"/>
                  <a:chOff x="3871" y="48"/>
                  <a:chExt cx="165" cy="404"/>
                </a:xfrm>
              </p:grpSpPr>
              <p:sp>
                <p:nvSpPr>
                  <p:cNvPr id="113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387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07" name="Group 164"/>
                <p:cNvGrpSpPr/>
                <p:nvPr/>
              </p:nvGrpSpPr>
              <p:grpSpPr bwMode="auto">
                <a:xfrm>
                  <a:off x="3760" y="2848"/>
                  <a:ext cx="165" cy="404"/>
                  <a:chOff x="4591" y="48"/>
                  <a:chExt cx="165" cy="404"/>
                </a:xfrm>
              </p:grpSpPr>
              <p:sp>
                <p:nvSpPr>
                  <p:cNvPr id="111" name="Oval 165"/>
                  <p:cNvSpPr>
                    <a:spLocks noChangeArrowheads="1"/>
                  </p:cNvSpPr>
                  <p:nvPr/>
                </p:nvSpPr>
                <p:spPr bwMode="auto">
                  <a:xfrm>
                    <a:off x="460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2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4591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  <p:grpSp>
              <p:nvGrpSpPr>
                <p:cNvPr id="108" name="Group 167"/>
                <p:cNvGrpSpPr/>
                <p:nvPr/>
              </p:nvGrpSpPr>
              <p:grpSpPr bwMode="auto">
                <a:xfrm>
                  <a:off x="3609" y="2848"/>
                  <a:ext cx="165" cy="404"/>
                  <a:chOff x="3870" y="48"/>
                  <a:chExt cx="165" cy="404"/>
                </a:xfrm>
              </p:grpSpPr>
              <p:sp>
                <p:nvSpPr>
                  <p:cNvPr id="109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3885" y="256"/>
                    <a:ext cx="136" cy="136"/>
                  </a:xfrm>
                  <a:prstGeom prst="ellipse">
                    <a:avLst/>
                  </a:prstGeom>
                  <a:solidFill>
                    <a:srgbClr val="FF0033"/>
                  </a:solidFill>
                  <a:ln w="12700">
                    <a:solidFill>
                      <a:schemeClr val="tx1"/>
                    </a:solidFill>
                    <a:rou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0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3870" y="48"/>
                    <a:ext cx="165" cy="4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eaLnBrk="0" hangingPunct="0"/>
                    <a:r>
                      <a:rPr kumimoji="1" lang="en-US" altLang="zh-CN" sz="3600">
                        <a:latin typeface="Times New Roman" panose="02020603050405020304" pitchFamily="18" charset="0"/>
                      </a:rPr>
                      <a:t>.</a:t>
                    </a:r>
                  </a:p>
                </p:txBody>
              </p:sp>
            </p:grpSp>
          </p:grpSp>
        </p:grpSp>
      </p:grpSp>
      <p:sp>
        <p:nvSpPr>
          <p:cNvPr id="133" name="Text Box 99"/>
          <p:cNvSpPr txBox="1">
            <a:spLocks noChangeArrowheads="1"/>
          </p:cNvSpPr>
          <p:nvPr/>
        </p:nvSpPr>
        <p:spPr bwMode="auto">
          <a:xfrm>
            <a:off x="7675720" y="1094904"/>
            <a:ext cx="361950" cy="519113"/>
          </a:xfrm>
          <a:prstGeom prst="rect">
            <a:avLst/>
          </a:prstGeom>
          <a:noFill/>
          <a:ln w="28575">
            <a:noFill/>
            <a:prstDash val="dash"/>
            <a:miter lim="800000"/>
            <a:tailEnd type="none" w="sm" len="lg"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34" name="Text Box 101"/>
          <p:cNvSpPr txBox="1">
            <a:spLocks noChangeArrowheads="1"/>
          </p:cNvSpPr>
          <p:nvPr/>
        </p:nvSpPr>
        <p:spPr bwMode="auto">
          <a:xfrm>
            <a:off x="6375516" y="1124561"/>
            <a:ext cx="361950" cy="519113"/>
          </a:xfrm>
          <a:prstGeom prst="rect">
            <a:avLst/>
          </a:prstGeom>
          <a:noFill/>
          <a:ln w="28575">
            <a:noFill/>
            <a:prstDash val="dash"/>
            <a:miter lim="800000"/>
            <a:tailEnd type="none" w="sm" len="lg"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35" name="Text Box 100"/>
          <p:cNvSpPr txBox="1">
            <a:spLocks noChangeArrowheads="1"/>
          </p:cNvSpPr>
          <p:nvPr/>
        </p:nvSpPr>
        <p:spPr bwMode="auto">
          <a:xfrm>
            <a:off x="6416409" y="2604618"/>
            <a:ext cx="341313" cy="519113"/>
          </a:xfrm>
          <a:prstGeom prst="rect">
            <a:avLst/>
          </a:prstGeom>
          <a:noFill/>
          <a:ln w="28575">
            <a:noFill/>
            <a:prstDash val="dash"/>
            <a:miter lim="800000"/>
            <a:tailEnd type="none" w="sm" len="lg"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i="1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36" name="Text Box 98"/>
          <p:cNvSpPr txBox="1">
            <a:spLocks noChangeArrowheads="1"/>
          </p:cNvSpPr>
          <p:nvPr/>
        </p:nvSpPr>
        <p:spPr bwMode="auto">
          <a:xfrm>
            <a:off x="7542966" y="2626046"/>
            <a:ext cx="361950" cy="519113"/>
          </a:xfrm>
          <a:prstGeom prst="rect">
            <a:avLst/>
          </a:prstGeom>
          <a:noFill/>
          <a:ln w="28575">
            <a:noFill/>
            <a:prstDash val="dash"/>
            <a:miter lim="800000"/>
            <a:tailEnd type="none" w="sm" len="lg"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i="1" dirty="0">
                <a:latin typeface="Times New Roman" panose="02020603050405020304" pitchFamily="18" charset="0"/>
              </a:rPr>
              <a:t>d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4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 autoUpdateAnimBg="0"/>
      <p:bldP spid="4199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071563" y="214313"/>
            <a:ext cx="6929437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3300"/>
                </a:solidFill>
                <a:latin typeface="宋体" panose="02010600030101010101" pitchFamily="2" charset="-122"/>
              </a:rPr>
              <a:t>例</a:t>
            </a:r>
            <a:r>
              <a:rPr lang="zh-CN" altLang="en-US" sz="3200" b="1" dirty="0">
                <a:latin typeface="宋体" panose="02010600030101010101" pitchFamily="2" charset="-122"/>
              </a:rPr>
              <a:t>  求载流长直密绕螺线管内磁场</a:t>
            </a:r>
            <a:r>
              <a:rPr lang="en-US" altLang="zh-CN" sz="3200" b="1" dirty="0">
                <a:latin typeface="宋体" panose="02010600030101010101" pitchFamily="2" charset="-122"/>
              </a:rPr>
              <a:t>.</a:t>
            </a:r>
            <a:endParaRPr kumimoji="1"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3"/>
          <p:cNvGrpSpPr/>
          <p:nvPr/>
        </p:nvGrpSpPr>
        <p:grpSpPr bwMode="auto">
          <a:xfrm>
            <a:off x="468313" y="1628775"/>
            <a:ext cx="8424862" cy="3048000"/>
            <a:chOff x="204" y="1465"/>
            <a:chExt cx="5307" cy="1920"/>
          </a:xfrm>
        </p:grpSpPr>
        <p:sp>
          <p:nvSpPr>
            <p:cNvPr id="29702" name="Rectangle 4"/>
            <p:cNvSpPr>
              <a:spLocks noChangeArrowheads="1"/>
            </p:cNvSpPr>
            <p:nvPr/>
          </p:nvSpPr>
          <p:spPr bwMode="auto">
            <a:xfrm>
              <a:off x="204" y="1465"/>
              <a:ext cx="5307" cy="19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3" name="Group 5"/>
            <p:cNvGrpSpPr/>
            <p:nvPr/>
          </p:nvGrpSpPr>
          <p:grpSpPr bwMode="auto">
            <a:xfrm>
              <a:off x="301" y="1561"/>
              <a:ext cx="5119" cy="1735"/>
              <a:chOff x="384" y="1440"/>
              <a:chExt cx="5136" cy="1735"/>
            </a:xfrm>
          </p:grpSpPr>
          <p:pic>
            <p:nvPicPr>
              <p:cNvPr id="29704" name="Picture 6" descr="XXX7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928" y="1440"/>
                <a:ext cx="2592" cy="1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05" name="Picture 7" descr="XXX6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4" y="1440"/>
                <a:ext cx="2640" cy="17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706" name="Rectangle 8"/>
              <p:cNvSpPr>
                <a:spLocks noChangeArrowheads="1"/>
              </p:cNvSpPr>
              <p:nvPr/>
            </p:nvSpPr>
            <p:spPr bwMode="auto">
              <a:xfrm>
                <a:off x="384" y="1440"/>
                <a:ext cx="5136" cy="1728"/>
              </a:xfrm>
              <a:prstGeom prst="rect">
                <a:avLst/>
              </a:prstGeom>
              <a:noFill/>
              <a:ln w="2857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468313" y="4941888"/>
            <a:ext cx="8382000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解：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1 ) 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对称性分析。</a:t>
            </a:r>
            <a:r>
              <a:rPr kumimoji="1" lang="zh-CN" altLang="en-US" sz="2800" b="1">
                <a:solidFill>
                  <a:srgbClr val="000000"/>
                </a:solidFill>
                <a:latin typeface="宋体" panose="02010600030101010101" pitchFamily="2" charset="-122"/>
              </a:rPr>
              <a:t>理想密绕长直螺线管，</a:t>
            </a:r>
            <a:r>
              <a:rPr kumimoji="1"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管内磁场均匀</a:t>
            </a:r>
            <a:r>
              <a:rPr kumimoji="1" lang="zh-CN" altLang="en-US" sz="2800" b="1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2800" b="1">
                <a:solidFill>
                  <a:srgbClr val="000000"/>
                </a:solidFill>
                <a:latin typeface="宋体" panose="02010600030101010101" pitchFamily="2" charset="-122"/>
              </a:rPr>
              <a:t>方向沿轴向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</a:rPr>
              <a:t>,</a:t>
            </a:r>
            <a:r>
              <a:rPr kumimoji="1"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管外侧磁场很弱，可认为是零</a:t>
            </a:r>
            <a:r>
              <a:rPr kumimoji="1" lang="en-US" altLang="zh-CN" sz="2800">
                <a:solidFill>
                  <a:srgbClr val="000000"/>
                </a:solidFill>
                <a:latin typeface="宋体" panose="02010600030101010101" pitchFamily="2" charset="-122"/>
              </a:rPr>
              <a:t>.</a:t>
            </a:r>
            <a:endParaRPr lang="en-US" altLang="zh-CN" sz="28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395288" y="981075"/>
            <a:ext cx="84963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密绕载流长直螺线管通有电流 </a:t>
            </a:r>
            <a:r>
              <a:rPr kumimoji="1" lang="en-US" altLang="zh-CN" sz="2800" i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，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线圈密度为 </a:t>
            </a:r>
            <a:r>
              <a:rPr kumimoji="1" lang="en-US" altLang="zh-CN" sz="2800" i="1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395288" y="3749675"/>
            <a:ext cx="7924800" cy="801688"/>
            <a:chOff x="249" y="2039"/>
            <a:chExt cx="4992" cy="505"/>
          </a:xfrm>
        </p:grpSpPr>
        <p:graphicFrame>
          <p:nvGraphicFramePr>
            <p:cNvPr id="22535" name="Object 3"/>
            <p:cNvGraphicFramePr>
              <a:graphicFrameLocks noChangeAspect="1"/>
            </p:cNvGraphicFramePr>
            <p:nvPr/>
          </p:nvGraphicFramePr>
          <p:xfrm>
            <a:off x="249" y="2039"/>
            <a:ext cx="4800" cy="5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68" name="Equation" r:id="rId3" imgW="2767330" imgH="292100" progId="Equation.3">
                    <p:embed/>
                  </p:oleObj>
                </mc:Choice>
                <mc:Fallback>
                  <p:oleObj name="Equation" r:id="rId3" imgW="2767330" imgH="2921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2039"/>
                          <a:ext cx="4800" cy="5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36" name="Line 4"/>
            <p:cNvSpPr>
              <a:spLocks noChangeShapeType="1"/>
            </p:cNvSpPr>
            <p:nvPr/>
          </p:nvSpPr>
          <p:spPr bwMode="auto">
            <a:xfrm>
              <a:off x="2832" y="2041"/>
              <a:ext cx="441" cy="4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37" name="Line 5"/>
            <p:cNvSpPr>
              <a:spLocks noChangeShapeType="1"/>
            </p:cNvSpPr>
            <p:nvPr/>
          </p:nvSpPr>
          <p:spPr bwMode="auto">
            <a:xfrm>
              <a:off x="3792" y="2049"/>
              <a:ext cx="441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38" name="Line 6"/>
            <p:cNvSpPr>
              <a:spLocks noChangeShapeType="1"/>
            </p:cNvSpPr>
            <p:nvPr/>
          </p:nvSpPr>
          <p:spPr bwMode="auto">
            <a:xfrm>
              <a:off x="4800" y="2049"/>
              <a:ext cx="441" cy="43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476375" y="4733925"/>
          <a:ext cx="37052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9" name="Equation" r:id="rId5" imgW="1167130" imgH="254000" progId="Equation.3">
                  <p:embed/>
                </p:oleObj>
              </mc:Choice>
              <mc:Fallback>
                <p:oleObj name="Equation" r:id="rId5" imgW="1167130" imgH="25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4733925"/>
                        <a:ext cx="370522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2484438" y="5589588"/>
          <a:ext cx="20574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0" name="公式" r:id="rId7" imgW="596900" imgH="228600" progId="Equation.3">
                  <p:embed/>
                </p:oleObj>
              </mc:Choice>
              <mc:Fallback>
                <p:oleObj name="公式" r:id="rId7" imgW="5969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589588"/>
                        <a:ext cx="2057400" cy="71120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chemeClr val="accent1"/>
                          </a:gs>
                          <a:gs pos="50000">
                            <a:srgbClr val="FFFFFF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38100">
                        <a:solidFill>
                          <a:srgbClr val="FF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37" name="Group 111"/>
          <p:cNvGrpSpPr/>
          <p:nvPr/>
        </p:nvGrpSpPr>
        <p:grpSpPr bwMode="auto">
          <a:xfrm>
            <a:off x="395288" y="908050"/>
            <a:ext cx="2592387" cy="519113"/>
            <a:chOff x="249" y="572"/>
            <a:chExt cx="1633" cy="327"/>
          </a:xfrm>
        </p:grpSpPr>
        <p:sp>
          <p:nvSpPr>
            <p:cNvPr id="22635" name="Text Box 10"/>
            <p:cNvSpPr txBox="1">
              <a:spLocks noChangeArrowheads="1"/>
            </p:cNvSpPr>
            <p:nvPr/>
          </p:nvSpPr>
          <p:spPr bwMode="auto">
            <a:xfrm>
              <a:off x="249" y="572"/>
              <a:ext cx="1633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2 ) </a:t>
              </a: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选回路</a:t>
              </a:r>
            </a:p>
          </p:txBody>
        </p:sp>
        <p:graphicFrame>
          <p:nvGraphicFramePr>
            <p:cNvPr id="22534" name="Object 11"/>
            <p:cNvGraphicFramePr>
              <a:graphicFrameLocks noChangeAspect="1"/>
            </p:cNvGraphicFramePr>
            <p:nvPr/>
          </p:nvGraphicFramePr>
          <p:xfrm>
            <a:off x="1444" y="611"/>
            <a:ext cx="220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1" name="Equation" r:id="rId9" imgW="190500" imgH="228600" progId="Equation.3">
                    <p:embed/>
                  </p:oleObj>
                </mc:Choice>
                <mc:Fallback>
                  <p:oleObj name="Equation" r:id="rId9" imgW="190500" imgH="2286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4" y="611"/>
                          <a:ext cx="220" cy="2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2"/>
          <p:cNvGrpSpPr/>
          <p:nvPr/>
        </p:nvGrpSpPr>
        <p:grpSpPr bwMode="auto">
          <a:xfrm>
            <a:off x="4324350" y="977900"/>
            <a:ext cx="4495800" cy="2070100"/>
            <a:chOff x="2736" y="480"/>
            <a:chExt cx="2832" cy="1304"/>
          </a:xfrm>
        </p:grpSpPr>
        <p:sp>
          <p:nvSpPr>
            <p:cNvPr id="22551" name="Rectangle 13"/>
            <p:cNvSpPr>
              <a:spLocks noChangeArrowheads="1"/>
            </p:cNvSpPr>
            <p:nvPr/>
          </p:nvSpPr>
          <p:spPr bwMode="auto">
            <a:xfrm>
              <a:off x="2736" y="480"/>
              <a:ext cx="2832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2552" name="Group 14"/>
            <p:cNvGrpSpPr/>
            <p:nvPr/>
          </p:nvGrpSpPr>
          <p:grpSpPr bwMode="auto">
            <a:xfrm>
              <a:off x="2890" y="545"/>
              <a:ext cx="2486" cy="912"/>
              <a:chOff x="2890" y="545"/>
              <a:chExt cx="2486" cy="912"/>
            </a:xfrm>
          </p:grpSpPr>
          <p:grpSp>
            <p:nvGrpSpPr>
              <p:cNvPr id="22557" name="Group 15"/>
              <p:cNvGrpSpPr/>
              <p:nvPr/>
            </p:nvGrpSpPr>
            <p:grpSpPr bwMode="auto">
              <a:xfrm>
                <a:off x="3226" y="545"/>
                <a:ext cx="144" cy="144"/>
                <a:chOff x="1200" y="2304"/>
                <a:chExt cx="144" cy="144"/>
              </a:xfrm>
            </p:grpSpPr>
            <p:sp>
              <p:nvSpPr>
                <p:cNvPr id="22633" name="Oval 1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34" name="Oval 1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2558" name="Line 18"/>
              <p:cNvSpPr>
                <a:spLocks noChangeShapeType="1"/>
              </p:cNvSpPr>
              <p:nvPr/>
            </p:nvSpPr>
            <p:spPr bwMode="auto">
              <a:xfrm>
                <a:off x="3178" y="689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2559" name="Group 19"/>
              <p:cNvGrpSpPr/>
              <p:nvPr/>
            </p:nvGrpSpPr>
            <p:grpSpPr bwMode="auto">
              <a:xfrm>
                <a:off x="3370" y="545"/>
                <a:ext cx="144" cy="144"/>
                <a:chOff x="1200" y="2304"/>
                <a:chExt cx="144" cy="144"/>
              </a:xfrm>
            </p:grpSpPr>
            <p:sp>
              <p:nvSpPr>
                <p:cNvPr id="22631" name="Oval 20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32" name="Oval 21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0" name="Group 22"/>
              <p:cNvGrpSpPr/>
              <p:nvPr/>
            </p:nvGrpSpPr>
            <p:grpSpPr bwMode="auto">
              <a:xfrm>
                <a:off x="3658" y="545"/>
                <a:ext cx="144" cy="144"/>
                <a:chOff x="1200" y="2304"/>
                <a:chExt cx="144" cy="144"/>
              </a:xfrm>
            </p:grpSpPr>
            <p:sp>
              <p:nvSpPr>
                <p:cNvPr id="22629" name="Oval 23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30" name="Oval 24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1" name="Group 25"/>
              <p:cNvGrpSpPr/>
              <p:nvPr/>
            </p:nvGrpSpPr>
            <p:grpSpPr bwMode="auto">
              <a:xfrm>
                <a:off x="3514" y="545"/>
                <a:ext cx="144" cy="144"/>
                <a:chOff x="1200" y="2304"/>
                <a:chExt cx="144" cy="144"/>
              </a:xfrm>
            </p:grpSpPr>
            <p:sp>
              <p:nvSpPr>
                <p:cNvPr id="22627" name="Oval 2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28" name="Oval 2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2" name="Group 28"/>
              <p:cNvGrpSpPr/>
              <p:nvPr/>
            </p:nvGrpSpPr>
            <p:grpSpPr bwMode="auto">
              <a:xfrm>
                <a:off x="3802" y="545"/>
                <a:ext cx="144" cy="144"/>
                <a:chOff x="1200" y="2304"/>
                <a:chExt cx="144" cy="144"/>
              </a:xfrm>
            </p:grpSpPr>
            <p:sp>
              <p:nvSpPr>
                <p:cNvPr id="22625" name="Oval 29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26" name="Oval 30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3" name="Group 31"/>
              <p:cNvGrpSpPr/>
              <p:nvPr/>
            </p:nvGrpSpPr>
            <p:grpSpPr bwMode="auto">
              <a:xfrm>
                <a:off x="3946" y="545"/>
                <a:ext cx="144" cy="144"/>
                <a:chOff x="1200" y="2304"/>
                <a:chExt cx="144" cy="144"/>
              </a:xfrm>
            </p:grpSpPr>
            <p:sp>
              <p:nvSpPr>
                <p:cNvPr id="22623" name="Oval 32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24" name="Oval 33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4" name="Group 34"/>
              <p:cNvGrpSpPr/>
              <p:nvPr/>
            </p:nvGrpSpPr>
            <p:grpSpPr bwMode="auto">
              <a:xfrm>
                <a:off x="4090" y="545"/>
                <a:ext cx="144" cy="144"/>
                <a:chOff x="1200" y="2304"/>
                <a:chExt cx="144" cy="144"/>
              </a:xfrm>
            </p:grpSpPr>
            <p:sp>
              <p:nvSpPr>
                <p:cNvPr id="22621" name="Oval 35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22" name="Oval 36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5" name="Group 37"/>
              <p:cNvGrpSpPr/>
              <p:nvPr/>
            </p:nvGrpSpPr>
            <p:grpSpPr bwMode="auto">
              <a:xfrm>
                <a:off x="4234" y="545"/>
                <a:ext cx="144" cy="144"/>
                <a:chOff x="1200" y="2304"/>
                <a:chExt cx="144" cy="144"/>
              </a:xfrm>
            </p:grpSpPr>
            <p:sp>
              <p:nvSpPr>
                <p:cNvPr id="22619" name="Oval 38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20" name="Oval 39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6" name="Group 40"/>
              <p:cNvGrpSpPr/>
              <p:nvPr/>
            </p:nvGrpSpPr>
            <p:grpSpPr bwMode="auto">
              <a:xfrm>
                <a:off x="4378" y="545"/>
                <a:ext cx="144" cy="144"/>
                <a:chOff x="1200" y="2304"/>
                <a:chExt cx="144" cy="144"/>
              </a:xfrm>
            </p:grpSpPr>
            <p:sp>
              <p:nvSpPr>
                <p:cNvPr id="22617" name="Oval 41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18" name="Oval 42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7" name="Group 43"/>
              <p:cNvGrpSpPr/>
              <p:nvPr/>
            </p:nvGrpSpPr>
            <p:grpSpPr bwMode="auto">
              <a:xfrm>
                <a:off x="4522" y="545"/>
                <a:ext cx="144" cy="144"/>
                <a:chOff x="1200" y="2304"/>
                <a:chExt cx="144" cy="144"/>
              </a:xfrm>
            </p:grpSpPr>
            <p:sp>
              <p:nvSpPr>
                <p:cNvPr id="22615" name="Oval 44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16" name="Oval 45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8" name="Group 46"/>
              <p:cNvGrpSpPr/>
              <p:nvPr/>
            </p:nvGrpSpPr>
            <p:grpSpPr bwMode="auto">
              <a:xfrm>
                <a:off x="4666" y="545"/>
                <a:ext cx="144" cy="144"/>
                <a:chOff x="1200" y="2304"/>
                <a:chExt cx="144" cy="144"/>
              </a:xfrm>
            </p:grpSpPr>
            <p:sp>
              <p:nvSpPr>
                <p:cNvPr id="22613" name="Oval 47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14" name="Oval 48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2569" name="Group 49"/>
              <p:cNvGrpSpPr/>
              <p:nvPr/>
            </p:nvGrpSpPr>
            <p:grpSpPr bwMode="auto">
              <a:xfrm>
                <a:off x="4810" y="545"/>
                <a:ext cx="144" cy="144"/>
                <a:chOff x="1200" y="2304"/>
                <a:chExt cx="144" cy="144"/>
              </a:xfrm>
            </p:grpSpPr>
            <p:sp>
              <p:nvSpPr>
                <p:cNvPr id="22611" name="Oval 50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2612" name="Oval 51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2570" name="Oval 52"/>
              <p:cNvSpPr>
                <a:spLocks noChangeArrowheads="1"/>
              </p:cNvSpPr>
              <p:nvPr/>
            </p:nvSpPr>
            <p:spPr bwMode="auto">
              <a:xfrm>
                <a:off x="322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1" name="Text Box 53"/>
              <p:cNvSpPr txBox="1">
                <a:spLocks noChangeArrowheads="1"/>
              </p:cNvSpPr>
              <p:nvPr/>
            </p:nvSpPr>
            <p:spPr bwMode="auto">
              <a:xfrm>
                <a:off x="317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72" name="Line 54"/>
              <p:cNvSpPr>
                <a:spLocks noChangeShapeType="1"/>
              </p:cNvSpPr>
              <p:nvPr/>
            </p:nvSpPr>
            <p:spPr bwMode="auto">
              <a:xfrm>
                <a:off x="3178" y="785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3" name="Line 55"/>
              <p:cNvSpPr>
                <a:spLocks noChangeShapeType="1"/>
              </p:cNvSpPr>
              <p:nvPr/>
            </p:nvSpPr>
            <p:spPr bwMode="auto">
              <a:xfrm>
                <a:off x="3178" y="881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4" name="Line 56"/>
              <p:cNvSpPr>
                <a:spLocks noChangeShapeType="1"/>
              </p:cNvSpPr>
              <p:nvPr/>
            </p:nvSpPr>
            <p:spPr bwMode="auto">
              <a:xfrm>
                <a:off x="3178" y="977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5" name="Line 57"/>
              <p:cNvSpPr>
                <a:spLocks noChangeShapeType="1"/>
              </p:cNvSpPr>
              <p:nvPr/>
            </p:nvSpPr>
            <p:spPr bwMode="auto">
              <a:xfrm>
                <a:off x="3178" y="1073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6" name="Line 58"/>
              <p:cNvSpPr>
                <a:spLocks noChangeShapeType="1"/>
              </p:cNvSpPr>
              <p:nvPr/>
            </p:nvSpPr>
            <p:spPr bwMode="auto">
              <a:xfrm>
                <a:off x="3178" y="1217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7" name="Oval 59"/>
              <p:cNvSpPr>
                <a:spLocks noChangeArrowheads="1"/>
              </p:cNvSpPr>
              <p:nvPr/>
            </p:nvSpPr>
            <p:spPr bwMode="auto">
              <a:xfrm>
                <a:off x="337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78" name="Text Box 60"/>
              <p:cNvSpPr txBox="1">
                <a:spLocks noChangeArrowheads="1"/>
              </p:cNvSpPr>
              <p:nvPr/>
            </p:nvSpPr>
            <p:spPr bwMode="auto">
              <a:xfrm>
                <a:off x="332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79" name="Oval 61"/>
              <p:cNvSpPr>
                <a:spLocks noChangeArrowheads="1"/>
              </p:cNvSpPr>
              <p:nvPr/>
            </p:nvSpPr>
            <p:spPr bwMode="auto">
              <a:xfrm>
                <a:off x="351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0" name="Text Box 62"/>
              <p:cNvSpPr txBox="1">
                <a:spLocks noChangeArrowheads="1"/>
              </p:cNvSpPr>
              <p:nvPr/>
            </p:nvSpPr>
            <p:spPr bwMode="auto">
              <a:xfrm>
                <a:off x="346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81" name="Oval 63"/>
              <p:cNvSpPr>
                <a:spLocks noChangeArrowheads="1"/>
              </p:cNvSpPr>
              <p:nvPr/>
            </p:nvSpPr>
            <p:spPr bwMode="auto">
              <a:xfrm>
                <a:off x="394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2" name="Text Box 64"/>
              <p:cNvSpPr txBox="1">
                <a:spLocks noChangeArrowheads="1"/>
              </p:cNvSpPr>
              <p:nvPr/>
            </p:nvSpPr>
            <p:spPr bwMode="auto">
              <a:xfrm>
                <a:off x="389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83" name="Oval 65"/>
              <p:cNvSpPr>
                <a:spLocks noChangeArrowheads="1"/>
              </p:cNvSpPr>
              <p:nvPr/>
            </p:nvSpPr>
            <p:spPr bwMode="auto">
              <a:xfrm>
                <a:off x="380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4" name="Text Box 66"/>
              <p:cNvSpPr txBox="1">
                <a:spLocks noChangeArrowheads="1"/>
              </p:cNvSpPr>
              <p:nvPr/>
            </p:nvSpPr>
            <p:spPr bwMode="auto">
              <a:xfrm>
                <a:off x="375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85" name="Oval 67"/>
              <p:cNvSpPr>
                <a:spLocks noChangeArrowheads="1"/>
              </p:cNvSpPr>
              <p:nvPr/>
            </p:nvSpPr>
            <p:spPr bwMode="auto">
              <a:xfrm>
                <a:off x="365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6" name="Text Box 68"/>
              <p:cNvSpPr txBox="1">
                <a:spLocks noChangeArrowheads="1"/>
              </p:cNvSpPr>
              <p:nvPr/>
            </p:nvSpPr>
            <p:spPr bwMode="auto">
              <a:xfrm>
                <a:off x="361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87" name="Oval 69"/>
              <p:cNvSpPr>
                <a:spLocks noChangeArrowheads="1"/>
              </p:cNvSpPr>
              <p:nvPr/>
            </p:nvSpPr>
            <p:spPr bwMode="auto">
              <a:xfrm>
                <a:off x="409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88" name="Text Box 70"/>
              <p:cNvSpPr txBox="1">
                <a:spLocks noChangeArrowheads="1"/>
              </p:cNvSpPr>
              <p:nvPr/>
            </p:nvSpPr>
            <p:spPr bwMode="auto">
              <a:xfrm>
                <a:off x="404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89" name="Oval 71"/>
              <p:cNvSpPr>
                <a:spLocks noChangeArrowheads="1"/>
              </p:cNvSpPr>
              <p:nvPr/>
            </p:nvSpPr>
            <p:spPr bwMode="auto">
              <a:xfrm>
                <a:off x="423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0" name="Text Box 72"/>
              <p:cNvSpPr txBox="1">
                <a:spLocks noChangeArrowheads="1"/>
              </p:cNvSpPr>
              <p:nvPr/>
            </p:nvSpPr>
            <p:spPr bwMode="auto">
              <a:xfrm>
                <a:off x="418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91" name="Oval 73"/>
              <p:cNvSpPr>
                <a:spLocks noChangeArrowheads="1"/>
              </p:cNvSpPr>
              <p:nvPr/>
            </p:nvSpPr>
            <p:spPr bwMode="auto">
              <a:xfrm>
                <a:off x="437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2" name="Text Box 74"/>
              <p:cNvSpPr txBox="1">
                <a:spLocks noChangeArrowheads="1"/>
              </p:cNvSpPr>
              <p:nvPr/>
            </p:nvSpPr>
            <p:spPr bwMode="auto">
              <a:xfrm>
                <a:off x="433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93" name="Oval 75"/>
              <p:cNvSpPr>
                <a:spLocks noChangeArrowheads="1"/>
              </p:cNvSpPr>
              <p:nvPr/>
            </p:nvSpPr>
            <p:spPr bwMode="auto">
              <a:xfrm>
                <a:off x="452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4" name="Text Box 76"/>
              <p:cNvSpPr txBox="1">
                <a:spLocks noChangeArrowheads="1"/>
              </p:cNvSpPr>
              <p:nvPr/>
            </p:nvSpPr>
            <p:spPr bwMode="auto">
              <a:xfrm>
                <a:off x="447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95" name="Oval 77"/>
              <p:cNvSpPr>
                <a:spLocks noChangeArrowheads="1"/>
              </p:cNvSpPr>
              <p:nvPr/>
            </p:nvSpPr>
            <p:spPr bwMode="auto">
              <a:xfrm>
                <a:off x="466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6" name="Text Box 78"/>
              <p:cNvSpPr txBox="1">
                <a:spLocks noChangeArrowheads="1"/>
              </p:cNvSpPr>
              <p:nvPr/>
            </p:nvSpPr>
            <p:spPr bwMode="auto">
              <a:xfrm>
                <a:off x="461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97" name="Oval 79"/>
              <p:cNvSpPr>
                <a:spLocks noChangeArrowheads="1"/>
              </p:cNvSpPr>
              <p:nvPr/>
            </p:nvSpPr>
            <p:spPr bwMode="auto">
              <a:xfrm>
                <a:off x="481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598" name="Text Box 80"/>
              <p:cNvSpPr txBox="1">
                <a:spLocks noChangeArrowheads="1"/>
              </p:cNvSpPr>
              <p:nvPr/>
            </p:nvSpPr>
            <p:spPr bwMode="auto">
              <a:xfrm>
                <a:off x="476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99" name="Line 81"/>
              <p:cNvSpPr>
                <a:spLocks noChangeShapeType="1"/>
              </p:cNvSpPr>
              <p:nvPr/>
            </p:nvSpPr>
            <p:spPr bwMode="auto">
              <a:xfrm>
                <a:off x="2890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0" name="Line 82"/>
              <p:cNvSpPr>
                <a:spLocks noChangeShapeType="1"/>
              </p:cNvSpPr>
              <p:nvPr/>
            </p:nvSpPr>
            <p:spPr bwMode="auto">
              <a:xfrm flipH="1">
                <a:off x="2890" y="785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1" name="Line 83"/>
              <p:cNvSpPr>
                <a:spLocks noChangeShapeType="1"/>
              </p:cNvSpPr>
              <p:nvPr/>
            </p:nvSpPr>
            <p:spPr bwMode="auto">
              <a:xfrm flipH="1">
                <a:off x="2890" y="881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2" name="Line 84"/>
              <p:cNvSpPr>
                <a:spLocks noChangeShapeType="1"/>
              </p:cNvSpPr>
              <p:nvPr/>
            </p:nvSpPr>
            <p:spPr bwMode="auto">
              <a:xfrm flipH="1">
                <a:off x="2890" y="977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3" name="Line 85"/>
              <p:cNvSpPr>
                <a:spLocks noChangeShapeType="1"/>
              </p:cNvSpPr>
              <p:nvPr/>
            </p:nvSpPr>
            <p:spPr bwMode="auto">
              <a:xfrm flipH="1">
                <a:off x="2890" y="1073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4" name="Line 86"/>
              <p:cNvSpPr>
                <a:spLocks noChangeShapeType="1"/>
              </p:cNvSpPr>
              <p:nvPr/>
            </p:nvSpPr>
            <p:spPr bwMode="auto">
              <a:xfrm>
                <a:off x="2890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5" name="Line 87"/>
              <p:cNvSpPr>
                <a:spLocks noChangeShapeType="1"/>
              </p:cNvSpPr>
              <p:nvPr/>
            </p:nvSpPr>
            <p:spPr bwMode="auto">
              <a:xfrm>
                <a:off x="4954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6" name="Line 88"/>
              <p:cNvSpPr>
                <a:spLocks noChangeShapeType="1"/>
              </p:cNvSpPr>
              <p:nvPr/>
            </p:nvSpPr>
            <p:spPr bwMode="auto">
              <a:xfrm>
                <a:off x="5002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7" name="Line 89"/>
              <p:cNvSpPr>
                <a:spLocks noChangeShapeType="1"/>
              </p:cNvSpPr>
              <p:nvPr/>
            </p:nvSpPr>
            <p:spPr bwMode="auto">
              <a:xfrm>
                <a:off x="4954" y="785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8" name="Line 90"/>
              <p:cNvSpPr>
                <a:spLocks noChangeShapeType="1"/>
              </p:cNvSpPr>
              <p:nvPr/>
            </p:nvSpPr>
            <p:spPr bwMode="auto">
              <a:xfrm>
                <a:off x="5002" y="881"/>
                <a:ext cx="374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09" name="Line 91"/>
              <p:cNvSpPr>
                <a:spLocks noChangeShapeType="1"/>
              </p:cNvSpPr>
              <p:nvPr/>
            </p:nvSpPr>
            <p:spPr bwMode="auto">
              <a:xfrm>
                <a:off x="5002" y="977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610" name="Line 92"/>
              <p:cNvSpPr>
                <a:spLocks noChangeShapeType="1"/>
              </p:cNvSpPr>
              <p:nvPr/>
            </p:nvSpPr>
            <p:spPr bwMode="auto">
              <a:xfrm>
                <a:off x="5002" y="1073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2533" name="Object 93"/>
              <p:cNvGraphicFramePr>
                <a:graphicFrameLocks noChangeAspect="1"/>
              </p:cNvGraphicFramePr>
              <p:nvPr/>
            </p:nvGraphicFramePr>
            <p:xfrm>
              <a:off x="5157" y="768"/>
              <a:ext cx="219" cy="2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72" name="Equation" r:id="rId11" imgW="215900" imgH="266065" progId="Equation.3">
                      <p:embed/>
                    </p:oleObj>
                  </mc:Choice>
                  <mc:Fallback>
                    <p:oleObj name="Equation" r:id="rId11" imgW="215900" imgH="266065" progId="Equation.3">
                      <p:embed/>
                      <p:pic>
                        <p:nvPicPr>
                          <p:cNvPr id="0" name="Object 93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57" y="768"/>
                            <a:ext cx="219" cy="27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2553" name="Text Box 94"/>
            <p:cNvSpPr txBox="1">
              <a:spLocks noChangeArrowheads="1"/>
            </p:cNvSpPr>
            <p:nvPr/>
          </p:nvSpPr>
          <p:spPr bwMode="auto">
            <a:xfrm>
              <a:off x="3322" y="1457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22554" name="Text Box 95"/>
            <p:cNvSpPr txBox="1">
              <a:spLocks noChangeArrowheads="1"/>
            </p:cNvSpPr>
            <p:nvPr/>
          </p:nvSpPr>
          <p:spPr bwMode="auto">
            <a:xfrm>
              <a:off x="3322" y="833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22555" name="Text Box 96"/>
            <p:cNvSpPr txBox="1">
              <a:spLocks noChangeArrowheads="1"/>
            </p:cNvSpPr>
            <p:nvPr/>
          </p:nvSpPr>
          <p:spPr bwMode="auto">
            <a:xfrm>
              <a:off x="4522" y="785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2556" name="Text Box 97"/>
            <p:cNvSpPr txBox="1">
              <a:spLocks noChangeArrowheads="1"/>
            </p:cNvSpPr>
            <p:nvPr/>
          </p:nvSpPr>
          <p:spPr bwMode="auto">
            <a:xfrm>
              <a:off x="4522" y="1409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98"/>
          <p:cNvGrpSpPr/>
          <p:nvPr/>
        </p:nvGrpSpPr>
        <p:grpSpPr bwMode="auto">
          <a:xfrm>
            <a:off x="5292725" y="1528763"/>
            <a:ext cx="2590800" cy="1433512"/>
            <a:chOff x="3264" y="825"/>
            <a:chExt cx="1632" cy="903"/>
          </a:xfrm>
        </p:grpSpPr>
        <p:sp>
          <p:nvSpPr>
            <p:cNvPr id="3" name="Rectangle 99"/>
            <p:cNvSpPr>
              <a:spLocks noChangeArrowheads="1"/>
            </p:cNvSpPr>
            <p:nvPr/>
          </p:nvSpPr>
          <p:spPr bwMode="auto">
            <a:xfrm>
              <a:off x="3514" y="1023"/>
              <a:ext cx="1008" cy="576"/>
            </a:xfrm>
            <a:prstGeom prst="rect">
              <a:avLst/>
            </a:prstGeom>
            <a:noFill/>
            <a:ln w="28575">
              <a:solidFill>
                <a:srgbClr val="0000FF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Line 100"/>
            <p:cNvSpPr>
              <a:spLocks noChangeShapeType="1"/>
            </p:cNvSpPr>
            <p:nvPr/>
          </p:nvSpPr>
          <p:spPr bwMode="auto">
            <a:xfrm flipH="1">
              <a:off x="3898" y="1591"/>
              <a:ext cx="14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triangle" w="lg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Line 101"/>
            <p:cNvSpPr>
              <a:spLocks noChangeShapeType="1"/>
            </p:cNvSpPr>
            <p:nvPr/>
          </p:nvSpPr>
          <p:spPr bwMode="auto">
            <a:xfrm>
              <a:off x="3898" y="1023"/>
              <a:ext cx="14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tailEnd type="triangle" w="lg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2532" name="Object 102"/>
            <p:cNvGraphicFramePr>
              <a:graphicFrameLocks noChangeAspect="1"/>
            </p:cNvGraphicFramePr>
            <p:nvPr/>
          </p:nvGraphicFramePr>
          <p:xfrm>
            <a:off x="4140" y="1383"/>
            <a:ext cx="180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3" name="Equation" r:id="rId13" imgW="190500" imgH="228600" progId="Equation.3">
                    <p:embed/>
                  </p:oleObj>
                </mc:Choice>
                <mc:Fallback>
                  <p:oleObj name="Equation" r:id="rId13" imgW="190500" imgH="228600" progId="Equation.3">
                    <p:embed/>
                    <p:pic>
                      <p:nvPicPr>
                        <p:cNvPr id="0" name="Object 102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40" y="1383"/>
                          <a:ext cx="180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103"/>
            <p:cNvSpPr txBox="1">
              <a:spLocks noChangeArrowheads="1"/>
            </p:cNvSpPr>
            <p:nvPr/>
          </p:nvSpPr>
          <p:spPr bwMode="auto">
            <a:xfrm>
              <a:off x="3264" y="825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M</a:t>
              </a:r>
            </a:p>
          </p:txBody>
        </p:sp>
        <p:sp>
          <p:nvSpPr>
            <p:cNvPr id="22548" name="Text Box 104"/>
            <p:cNvSpPr txBox="1">
              <a:spLocks noChangeArrowheads="1"/>
            </p:cNvSpPr>
            <p:nvPr/>
          </p:nvSpPr>
          <p:spPr bwMode="auto">
            <a:xfrm>
              <a:off x="4464" y="840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22549" name="Text Box 105"/>
            <p:cNvSpPr txBox="1">
              <a:spLocks noChangeArrowheads="1"/>
            </p:cNvSpPr>
            <p:nvPr/>
          </p:nvSpPr>
          <p:spPr bwMode="auto">
            <a:xfrm>
              <a:off x="3264" y="1401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P</a:t>
              </a:r>
            </a:p>
          </p:txBody>
        </p:sp>
        <p:sp>
          <p:nvSpPr>
            <p:cNvPr id="22550" name="Text Box 106"/>
            <p:cNvSpPr txBox="1">
              <a:spLocks noChangeArrowheads="1"/>
            </p:cNvSpPr>
            <p:nvPr/>
          </p:nvSpPr>
          <p:spPr bwMode="auto">
            <a:xfrm>
              <a:off x="4512" y="1401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00" i="1">
                  <a:solidFill>
                    <a:srgbClr val="0000FF"/>
                  </a:solidFill>
                  <a:latin typeface="Times New Roman" panose="02020603050405020304" pitchFamily="18" charset="0"/>
                </a:rPr>
                <a:t>O</a:t>
              </a:r>
            </a:p>
          </p:txBody>
        </p:sp>
      </p:grpSp>
      <p:sp>
        <p:nvSpPr>
          <p:cNvPr id="45163" name="Rectangle 107"/>
          <p:cNvSpPr>
            <a:spLocks noChangeArrowheads="1"/>
          </p:cNvSpPr>
          <p:nvPr/>
        </p:nvSpPr>
        <p:spPr bwMode="auto">
          <a:xfrm>
            <a:off x="250825" y="1628775"/>
            <a:ext cx="3816350" cy="519113"/>
          </a:xfrm>
          <a:prstGeom prst="rect">
            <a:avLst/>
          </a:prstGeom>
          <a:noFill/>
          <a:ln w="349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选取闭合环路 </a:t>
            </a:r>
            <a:r>
              <a:rPr kumimoji="1" lang="en-US" altLang="zh-CN" sz="2800" i="1">
                <a:solidFill>
                  <a:srgbClr val="000000"/>
                </a:solidFill>
                <a:latin typeface="Times New Roman" panose="02020603050405020304" pitchFamily="18" charset="0"/>
              </a:rPr>
              <a:t>MNOPM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45164" name="Text Box 108"/>
          <p:cNvSpPr txBox="1">
            <a:spLocks noChangeArrowheads="1"/>
          </p:cNvSpPr>
          <p:nvPr/>
        </p:nvSpPr>
        <p:spPr bwMode="auto">
          <a:xfrm>
            <a:off x="250825" y="2997200"/>
            <a:ext cx="3743325" cy="519113"/>
          </a:xfrm>
          <a:prstGeom prst="rect">
            <a:avLst/>
          </a:prstGeom>
          <a:noFill/>
          <a:ln w="349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3)</a:t>
            </a:r>
            <a:r>
              <a:rPr kumimoji="1"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应用安培环路定理</a:t>
            </a:r>
          </a:p>
        </p:txBody>
      </p:sp>
      <p:sp>
        <p:nvSpPr>
          <p:cNvPr id="8" name="Rectangle 109"/>
          <p:cNvSpPr>
            <a:spLocks noChangeArrowheads="1"/>
          </p:cNvSpPr>
          <p:nvPr/>
        </p:nvSpPr>
        <p:spPr bwMode="auto">
          <a:xfrm>
            <a:off x="2936875" y="25400"/>
            <a:ext cx="43719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</a:rPr>
              <a:t>安培环路定理及其应用</a:t>
            </a:r>
          </a:p>
        </p:txBody>
      </p:sp>
      <p:sp>
        <p:nvSpPr>
          <p:cNvPr id="9" name="Text Box 110"/>
          <p:cNvSpPr txBox="1">
            <a:spLocks noChangeArrowheads="1"/>
          </p:cNvSpPr>
          <p:nvPr/>
        </p:nvSpPr>
        <p:spPr bwMode="auto">
          <a:xfrm>
            <a:off x="1916113" y="25400"/>
            <a:ext cx="806450" cy="519113"/>
          </a:xfrm>
          <a:prstGeom prst="rect">
            <a:avLst/>
          </a:prstGeom>
          <a:noFill/>
          <a:ln w="349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10.4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63" grpId="0"/>
      <p:bldP spid="451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4500563" y="930275"/>
            <a:ext cx="4495800" cy="2070100"/>
            <a:chOff x="2736" y="480"/>
            <a:chExt cx="2832" cy="1304"/>
          </a:xfrm>
        </p:grpSpPr>
        <p:sp>
          <p:nvSpPr>
            <p:cNvPr id="23596" name="Rectangle 3"/>
            <p:cNvSpPr>
              <a:spLocks noChangeArrowheads="1"/>
            </p:cNvSpPr>
            <p:nvPr/>
          </p:nvSpPr>
          <p:spPr bwMode="auto">
            <a:xfrm>
              <a:off x="2736" y="480"/>
              <a:ext cx="2832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3597" name="Group 4"/>
            <p:cNvGrpSpPr/>
            <p:nvPr/>
          </p:nvGrpSpPr>
          <p:grpSpPr bwMode="auto">
            <a:xfrm>
              <a:off x="2890" y="545"/>
              <a:ext cx="2486" cy="912"/>
              <a:chOff x="2890" y="545"/>
              <a:chExt cx="2486" cy="912"/>
            </a:xfrm>
          </p:grpSpPr>
          <p:grpSp>
            <p:nvGrpSpPr>
              <p:cNvPr id="23602" name="Group 5"/>
              <p:cNvGrpSpPr/>
              <p:nvPr/>
            </p:nvGrpSpPr>
            <p:grpSpPr bwMode="auto">
              <a:xfrm>
                <a:off x="3226" y="545"/>
                <a:ext cx="144" cy="144"/>
                <a:chOff x="1200" y="2304"/>
                <a:chExt cx="144" cy="144"/>
              </a:xfrm>
            </p:grpSpPr>
            <p:sp>
              <p:nvSpPr>
                <p:cNvPr id="23678" name="Oval 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79" name="Oval 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3603" name="Line 8"/>
              <p:cNvSpPr>
                <a:spLocks noChangeShapeType="1"/>
              </p:cNvSpPr>
              <p:nvPr/>
            </p:nvSpPr>
            <p:spPr bwMode="auto">
              <a:xfrm>
                <a:off x="3178" y="689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3604" name="Group 9"/>
              <p:cNvGrpSpPr/>
              <p:nvPr/>
            </p:nvGrpSpPr>
            <p:grpSpPr bwMode="auto">
              <a:xfrm>
                <a:off x="3370" y="545"/>
                <a:ext cx="144" cy="144"/>
                <a:chOff x="1200" y="2304"/>
                <a:chExt cx="144" cy="144"/>
              </a:xfrm>
            </p:grpSpPr>
            <p:sp>
              <p:nvSpPr>
                <p:cNvPr id="23676" name="Oval 10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77" name="Oval 11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05" name="Group 12"/>
              <p:cNvGrpSpPr/>
              <p:nvPr/>
            </p:nvGrpSpPr>
            <p:grpSpPr bwMode="auto">
              <a:xfrm>
                <a:off x="3658" y="545"/>
                <a:ext cx="144" cy="144"/>
                <a:chOff x="1200" y="2304"/>
                <a:chExt cx="144" cy="144"/>
              </a:xfrm>
            </p:grpSpPr>
            <p:sp>
              <p:nvSpPr>
                <p:cNvPr id="23674" name="Oval 13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75" name="Oval 14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06" name="Group 15"/>
              <p:cNvGrpSpPr/>
              <p:nvPr/>
            </p:nvGrpSpPr>
            <p:grpSpPr bwMode="auto">
              <a:xfrm>
                <a:off x="3514" y="545"/>
                <a:ext cx="144" cy="144"/>
                <a:chOff x="1200" y="2304"/>
                <a:chExt cx="144" cy="144"/>
              </a:xfrm>
            </p:grpSpPr>
            <p:sp>
              <p:nvSpPr>
                <p:cNvPr id="23672" name="Oval 1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73" name="Oval 1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07" name="Group 18"/>
              <p:cNvGrpSpPr/>
              <p:nvPr/>
            </p:nvGrpSpPr>
            <p:grpSpPr bwMode="auto">
              <a:xfrm>
                <a:off x="3802" y="545"/>
                <a:ext cx="144" cy="144"/>
                <a:chOff x="1200" y="2304"/>
                <a:chExt cx="144" cy="144"/>
              </a:xfrm>
            </p:grpSpPr>
            <p:sp>
              <p:nvSpPr>
                <p:cNvPr id="23670" name="Oval 19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71" name="Oval 20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08" name="Group 21"/>
              <p:cNvGrpSpPr/>
              <p:nvPr/>
            </p:nvGrpSpPr>
            <p:grpSpPr bwMode="auto">
              <a:xfrm>
                <a:off x="3946" y="545"/>
                <a:ext cx="144" cy="144"/>
                <a:chOff x="1200" y="2304"/>
                <a:chExt cx="144" cy="144"/>
              </a:xfrm>
            </p:grpSpPr>
            <p:sp>
              <p:nvSpPr>
                <p:cNvPr id="23668" name="Oval 22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69" name="Oval 23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09" name="Group 24"/>
              <p:cNvGrpSpPr/>
              <p:nvPr/>
            </p:nvGrpSpPr>
            <p:grpSpPr bwMode="auto">
              <a:xfrm>
                <a:off x="4090" y="545"/>
                <a:ext cx="144" cy="144"/>
                <a:chOff x="1200" y="2304"/>
                <a:chExt cx="144" cy="144"/>
              </a:xfrm>
            </p:grpSpPr>
            <p:sp>
              <p:nvSpPr>
                <p:cNvPr id="23666" name="Oval 25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67" name="Oval 26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10" name="Group 27"/>
              <p:cNvGrpSpPr/>
              <p:nvPr/>
            </p:nvGrpSpPr>
            <p:grpSpPr bwMode="auto">
              <a:xfrm>
                <a:off x="4234" y="545"/>
                <a:ext cx="144" cy="144"/>
                <a:chOff x="1200" y="2304"/>
                <a:chExt cx="144" cy="144"/>
              </a:xfrm>
            </p:grpSpPr>
            <p:sp>
              <p:nvSpPr>
                <p:cNvPr id="23664" name="Oval 28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65" name="Oval 29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11" name="Group 30"/>
              <p:cNvGrpSpPr/>
              <p:nvPr/>
            </p:nvGrpSpPr>
            <p:grpSpPr bwMode="auto">
              <a:xfrm>
                <a:off x="4378" y="545"/>
                <a:ext cx="144" cy="144"/>
                <a:chOff x="1200" y="2304"/>
                <a:chExt cx="144" cy="144"/>
              </a:xfrm>
            </p:grpSpPr>
            <p:sp>
              <p:nvSpPr>
                <p:cNvPr id="23662" name="Oval 31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63" name="Oval 32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12" name="Group 33"/>
              <p:cNvGrpSpPr/>
              <p:nvPr/>
            </p:nvGrpSpPr>
            <p:grpSpPr bwMode="auto">
              <a:xfrm>
                <a:off x="4522" y="545"/>
                <a:ext cx="144" cy="144"/>
                <a:chOff x="1200" y="2304"/>
                <a:chExt cx="144" cy="144"/>
              </a:xfrm>
            </p:grpSpPr>
            <p:sp>
              <p:nvSpPr>
                <p:cNvPr id="23660" name="Oval 34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61" name="Oval 35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13" name="Group 36"/>
              <p:cNvGrpSpPr/>
              <p:nvPr/>
            </p:nvGrpSpPr>
            <p:grpSpPr bwMode="auto">
              <a:xfrm>
                <a:off x="4666" y="545"/>
                <a:ext cx="144" cy="144"/>
                <a:chOff x="1200" y="2304"/>
                <a:chExt cx="144" cy="144"/>
              </a:xfrm>
            </p:grpSpPr>
            <p:sp>
              <p:nvSpPr>
                <p:cNvPr id="23658" name="Oval 37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59" name="Oval 38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3614" name="Group 39"/>
              <p:cNvGrpSpPr/>
              <p:nvPr/>
            </p:nvGrpSpPr>
            <p:grpSpPr bwMode="auto">
              <a:xfrm>
                <a:off x="4810" y="545"/>
                <a:ext cx="144" cy="144"/>
                <a:chOff x="1200" y="2304"/>
                <a:chExt cx="144" cy="144"/>
              </a:xfrm>
            </p:grpSpPr>
            <p:sp>
              <p:nvSpPr>
                <p:cNvPr id="23656" name="Oval 40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657" name="Oval 41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3615" name="Oval 42"/>
              <p:cNvSpPr>
                <a:spLocks noChangeArrowheads="1"/>
              </p:cNvSpPr>
              <p:nvPr/>
            </p:nvSpPr>
            <p:spPr bwMode="auto">
              <a:xfrm>
                <a:off x="322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16" name="Text Box 43"/>
              <p:cNvSpPr txBox="1">
                <a:spLocks noChangeArrowheads="1"/>
              </p:cNvSpPr>
              <p:nvPr/>
            </p:nvSpPr>
            <p:spPr bwMode="auto">
              <a:xfrm>
                <a:off x="317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17" name="Line 44"/>
              <p:cNvSpPr>
                <a:spLocks noChangeShapeType="1"/>
              </p:cNvSpPr>
              <p:nvPr/>
            </p:nvSpPr>
            <p:spPr bwMode="auto">
              <a:xfrm>
                <a:off x="3178" y="785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18" name="Line 45"/>
              <p:cNvSpPr>
                <a:spLocks noChangeShapeType="1"/>
              </p:cNvSpPr>
              <p:nvPr/>
            </p:nvSpPr>
            <p:spPr bwMode="auto">
              <a:xfrm>
                <a:off x="3178" y="881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19" name="Line 46"/>
              <p:cNvSpPr>
                <a:spLocks noChangeShapeType="1"/>
              </p:cNvSpPr>
              <p:nvPr/>
            </p:nvSpPr>
            <p:spPr bwMode="auto">
              <a:xfrm>
                <a:off x="3178" y="977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0" name="Line 47"/>
              <p:cNvSpPr>
                <a:spLocks noChangeShapeType="1"/>
              </p:cNvSpPr>
              <p:nvPr/>
            </p:nvSpPr>
            <p:spPr bwMode="auto">
              <a:xfrm>
                <a:off x="3178" y="1073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1" name="Line 48"/>
              <p:cNvSpPr>
                <a:spLocks noChangeShapeType="1"/>
              </p:cNvSpPr>
              <p:nvPr/>
            </p:nvSpPr>
            <p:spPr bwMode="auto">
              <a:xfrm>
                <a:off x="3178" y="1217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2" name="Oval 49"/>
              <p:cNvSpPr>
                <a:spLocks noChangeArrowheads="1"/>
              </p:cNvSpPr>
              <p:nvPr/>
            </p:nvSpPr>
            <p:spPr bwMode="auto">
              <a:xfrm>
                <a:off x="337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3" name="Text Box 50"/>
              <p:cNvSpPr txBox="1">
                <a:spLocks noChangeArrowheads="1"/>
              </p:cNvSpPr>
              <p:nvPr/>
            </p:nvSpPr>
            <p:spPr bwMode="auto">
              <a:xfrm>
                <a:off x="332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24" name="Oval 51"/>
              <p:cNvSpPr>
                <a:spLocks noChangeArrowheads="1"/>
              </p:cNvSpPr>
              <p:nvPr/>
            </p:nvSpPr>
            <p:spPr bwMode="auto">
              <a:xfrm>
                <a:off x="351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5" name="Text Box 52"/>
              <p:cNvSpPr txBox="1">
                <a:spLocks noChangeArrowheads="1"/>
              </p:cNvSpPr>
              <p:nvPr/>
            </p:nvSpPr>
            <p:spPr bwMode="auto">
              <a:xfrm>
                <a:off x="346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26" name="Oval 53"/>
              <p:cNvSpPr>
                <a:spLocks noChangeArrowheads="1"/>
              </p:cNvSpPr>
              <p:nvPr/>
            </p:nvSpPr>
            <p:spPr bwMode="auto">
              <a:xfrm>
                <a:off x="394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7" name="Text Box 54"/>
              <p:cNvSpPr txBox="1">
                <a:spLocks noChangeArrowheads="1"/>
              </p:cNvSpPr>
              <p:nvPr/>
            </p:nvSpPr>
            <p:spPr bwMode="auto">
              <a:xfrm>
                <a:off x="389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28" name="Oval 55"/>
              <p:cNvSpPr>
                <a:spLocks noChangeArrowheads="1"/>
              </p:cNvSpPr>
              <p:nvPr/>
            </p:nvSpPr>
            <p:spPr bwMode="auto">
              <a:xfrm>
                <a:off x="380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29" name="Text Box 56"/>
              <p:cNvSpPr txBox="1">
                <a:spLocks noChangeArrowheads="1"/>
              </p:cNvSpPr>
              <p:nvPr/>
            </p:nvSpPr>
            <p:spPr bwMode="auto">
              <a:xfrm>
                <a:off x="375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30" name="Oval 57"/>
              <p:cNvSpPr>
                <a:spLocks noChangeArrowheads="1"/>
              </p:cNvSpPr>
              <p:nvPr/>
            </p:nvSpPr>
            <p:spPr bwMode="auto">
              <a:xfrm>
                <a:off x="365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31" name="Text Box 58"/>
              <p:cNvSpPr txBox="1">
                <a:spLocks noChangeArrowheads="1"/>
              </p:cNvSpPr>
              <p:nvPr/>
            </p:nvSpPr>
            <p:spPr bwMode="auto">
              <a:xfrm>
                <a:off x="361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32" name="Oval 59"/>
              <p:cNvSpPr>
                <a:spLocks noChangeArrowheads="1"/>
              </p:cNvSpPr>
              <p:nvPr/>
            </p:nvSpPr>
            <p:spPr bwMode="auto">
              <a:xfrm>
                <a:off x="409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33" name="Text Box 60"/>
              <p:cNvSpPr txBox="1">
                <a:spLocks noChangeArrowheads="1"/>
              </p:cNvSpPr>
              <p:nvPr/>
            </p:nvSpPr>
            <p:spPr bwMode="auto">
              <a:xfrm>
                <a:off x="404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34" name="Oval 61"/>
              <p:cNvSpPr>
                <a:spLocks noChangeArrowheads="1"/>
              </p:cNvSpPr>
              <p:nvPr/>
            </p:nvSpPr>
            <p:spPr bwMode="auto">
              <a:xfrm>
                <a:off x="423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35" name="Text Box 62"/>
              <p:cNvSpPr txBox="1">
                <a:spLocks noChangeArrowheads="1"/>
              </p:cNvSpPr>
              <p:nvPr/>
            </p:nvSpPr>
            <p:spPr bwMode="auto">
              <a:xfrm>
                <a:off x="418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36" name="Oval 63"/>
              <p:cNvSpPr>
                <a:spLocks noChangeArrowheads="1"/>
              </p:cNvSpPr>
              <p:nvPr/>
            </p:nvSpPr>
            <p:spPr bwMode="auto">
              <a:xfrm>
                <a:off x="437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37" name="Text Box 64"/>
              <p:cNvSpPr txBox="1">
                <a:spLocks noChangeArrowheads="1"/>
              </p:cNvSpPr>
              <p:nvPr/>
            </p:nvSpPr>
            <p:spPr bwMode="auto">
              <a:xfrm>
                <a:off x="433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38" name="Oval 65"/>
              <p:cNvSpPr>
                <a:spLocks noChangeArrowheads="1"/>
              </p:cNvSpPr>
              <p:nvPr/>
            </p:nvSpPr>
            <p:spPr bwMode="auto">
              <a:xfrm>
                <a:off x="452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39" name="Text Box 66"/>
              <p:cNvSpPr txBox="1">
                <a:spLocks noChangeArrowheads="1"/>
              </p:cNvSpPr>
              <p:nvPr/>
            </p:nvSpPr>
            <p:spPr bwMode="auto">
              <a:xfrm>
                <a:off x="447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0" name="Oval 67"/>
              <p:cNvSpPr>
                <a:spLocks noChangeArrowheads="1"/>
              </p:cNvSpPr>
              <p:nvPr/>
            </p:nvSpPr>
            <p:spPr bwMode="auto">
              <a:xfrm>
                <a:off x="466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1" name="Text Box 68"/>
              <p:cNvSpPr txBox="1">
                <a:spLocks noChangeArrowheads="1"/>
              </p:cNvSpPr>
              <p:nvPr/>
            </p:nvSpPr>
            <p:spPr bwMode="auto">
              <a:xfrm>
                <a:off x="461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2" name="Oval 69"/>
              <p:cNvSpPr>
                <a:spLocks noChangeArrowheads="1"/>
              </p:cNvSpPr>
              <p:nvPr/>
            </p:nvSpPr>
            <p:spPr bwMode="auto">
              <a:xfrm>
                <a:off x="481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3" name="Text Box 70"/>
              <p:cNvSpPr txBox="1">
                <a:spLocks noChangeArrowheads="1"/>
              </p:cNvSpPr>
              <p:nvPr/>
            </p:nvSpPr>
            <p:spPr bwMode="auto">
              <a:xfrm>
                <a:off x="476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4" name="Line 71"/>
              <p:cNvSpPr>
                <a:spLocks noChangeShapeType="1"/>
              </p:cNvSpPr>
              <p:nvPr/>
            </p:nvSpPr>
            <p:spPr bwMode="auto">
              <a:xfrm>
                <a:off x="2890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5" name="Line 72"/>
              <p:cNvSpPr>
                <a:spLocks noChangeShapeType="1"/>
              </p:cNvSpPr>
              <p:nvPr/>
            </p:nvSpPr>
            <p:spPr bwMode="auto">
              <a:xfrm flipH="1">
                <a:off x="2890" y="785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6" name="Line 73"/>
              <p:cNvSpPr>
                <a:spLocks noChangeShapeType="1"/>
              </p:cNvSpPr>
              <p:nvPr/>
            </p:nvSpPr>
            <p:spPr bwMode="auto">
              <a:xfrm flipH="1">
                <a:off x="2890" y="881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7" name="Line 74"/>
              <p:cNvSpPr>
                <a:spLocks noChangeShapeType="1"/>
              </p:cNvSpPr>
              <p:nvPr/>
            </p:nvSpPr>
            <p:spPr bwMode="auto">
              <a:xfrm flipH="1">
                <a:off x="2890" y="977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8" name="Line 75"/>
              <p:cNvSpPr>
                <a:spLocks noChangeShapeType="1"/>
              </p:cNvSpPr>
              <p:nvPr/>
            </p:nvSpPr>
            <p:spPr bwMode="auto">
              <a:xfrm flipH="1">
                <a:off x="2890" y="1073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49" name="Line 76"/>
              <p:cNvSpPr>
                <a:spLocks noChangeShapeType="1"/>
              </p:cNvSpPr>
              <p:nvPr/>
            </p:nvSpPr>
            <p:spPr bwMode="auto">
              <a:xfrm>
                <a:off x="2890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0" name="Line 77"/>
              <p:cNvSpPr>
                <a:spLocks noChangeShapeType="1"/>
              </p:cNvSpPr>
              <p:nvPr/>
            </p:nvSpPr>
            <p:spPr bwMode="auto">
              <a:xfrm>
                <a:off x="4954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1" name="Line 78"/>
              <p:cNvSpPr>
                <a:spLocks noChangeShapeType="1"/>
              </p:cNvSpPr>
              <p:nvPr/>
            </p:nvSpPr>
            <p:spPr bwMode="auto">
              <a:xfrm>
                <a:off x="5002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2" name="Line 79"/>
              <p:cNvSpPr>
                <a:spLocks noChangeShapeType="1"/>
              </p:cNvSpPr>
              <p:nvPr/>
            </p:nvSpPr>
            <p:spPr bwMode="auto">
              <a:xfrm>
                <a:off x="4954" y="785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3" name="Line 80"/>
              <p:cNvSpPr>
                <a:spLocks noChangeShapeType="1"/>
              </p:cNvSpPr>
              <p:nvPr/>
            </p:nvSpPr>
            <p:spPr bwMode="auto">
              <a:xfrm>
                <a:off x="5002" y="881"/>
                <a:ext cx="374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4" name="Line 81"/>
              <p:cNvSpPr>
                <a:spLocks noChangeShapeType="1"/>
              </p:cNvSpPr>
              <p:nvPr/>
            </p:nvSpPr>
            <p:spPr bwMode="auto">
              <a:xfrm>
                <a:off x="5002" y="977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655" name="Line 82"/>
              <p:cNvSpPr>
                <a:spLocks noChangeShapeType="1"/>
              </p:cNvSpPr>
              <p:nvPr/>
            </p:nvSpPr>
            <p:spPr bwMode="auto">
              <a:xfrm>
                <a:off x="5002" y="1073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3568" name="Object 83"/>
              <p:cNvGraphicFramePr>
                <a:graphicFrameLocks noChangeAspect="1"/>
              </p:cNvGraphicFramePr>
              <p:nvPr/>
            </p:nvGraphicFramePr>
            <p:xfrm>
              <a:off x="5157" y="768"/>
              <a:ext cx="219" cy="2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46" name="Equation" r:id="rId3" imgW="215900" imgH="266065" progId="Equation.3">
                      <p:embed/>
                    </p:oleObj>
                  </mc:Choice>
                  <mc:Fallback>
                    <p:oleObj name="Equation" r:id="rId3" imgW="215900" imgH="266065" progId="Equation.3">
                      <p:embed/>
                      <p:pic>
                        <p:nvPicPr>
                          <p:cNvPr id="0" name="Object 83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57" y="768"/>
                            <a:ext cx="219" cy="27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3598" name="Text Box 84"/>
            <p:cNvSpPr txBox="1">
              <a:spLocks noChangeArrowheads="1"/>
            </p:cNvSpPr>
            <p:nvPr/>
          </p:nvSpPr>
          <p:spPr bwMode="auto">
            <a:xfrm>
              <a:off x="3322" y="1457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23599" name="Text Box 85"/>
            <p:cNvSpPr txBox="1">
              <a:spLocks noChangeArrowheads="1"/>
            </p:cNvSpPr>
            <p:nvPr/>
          </p:nvSpPr>
          <p:spPr bwMode="auto">
            <a:xfrm>
              <a:off x="3322" y="833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23600" name="Text Box 86"/>
            <p:cNvSpPr txBox="1">
              <a:spLocks noChangeArrowheads="1"/>
            </p:cNvSpPr>
            <p:nvPr/>
          </p:nvSpPr>
          <p:spPr bwMode="auto">
            <a:xfrm>
              <a:off x="4522" y="785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601" name="Text Box 87"/>
            <p:cNvSpPr txBox="1">
              <a:spLocks noChangeArrowheads="1"/>
            </p:cNvSpPr>
            <p:nvPr/>
          </p:nvSpPr>
          <p:spPr bwMode="auto">
            <a:xfrm>
              <a:off x="4522" y="1409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46169" name="Text Box 89"/>
          <p:cNvSpPr txBox="1">
            <a:spLocks noChangeArrowheads="1"/>
          </p:cNvSpPr>
          <p:nvPr/>
        </p:nvSpPr>
        <p:spPr bwMode="auto">
          <a:xfrm>
            <a:off x="179388" y="981075"/>
            <a:ext cx="4176712" cy="5191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(1)</a:t>
            </a:r>
            <a:r>
              <a:rPr kumimoji="1"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管内磁场是均匀的。</a:t>
            </a:r>
          </a:p>
        </p:txBody>
      </p:sp>
      <p:graphicFrame>
        <p:nvGraphicFramePr>
          <p:cNvPr id="46170" name="Object 90"/>
          <p:cNvGraphicFramePr>
            <a:graphicFrameLocks noChangeAspect="1"/>
          </p:cNvGraphicFramePr>
          <p:nvPr/>
        </p:nvGraphicFramePr>
        <p:xfrm>
          <a:off x="395288" y="5407025"/>
          <a:ext cx="1995487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7" name="公式" r:id="rId5" imgW="19507200" imgH="6908800" progId="Equation.3">
                  <p:embed/>
                </p:oleObj>
              </mc:Choice>
              <mc:Fallback>
                <p:oleObj name="公式" r:id="rId5" imgW="19507200" imgH="69088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07025"/>
                        <a:ext cx="1995487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71" name="Text Box 91"/>
          <p:cNvSpPr txBox="1">
            <a:spLocks noChangeArrowheads="1"/>
          </p:cNvSpPr>
          <p:nvPr/>
        </p:nvSpPr>
        <p:spPr bwMode="auto">
          <a:xfrm>
            <a:off x="2771775" y="5464175"/>
            <a:ext cx="40322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即管内磁场是均匀的。</a:t>
            </a:r>
          </a:p>
        </p:txBody>
      </p:sp>
      <p:grpSp>
        <p:nvGrpSpPr>
          <p:cNvPr id="16" name="Group 92"/>
          <p:cNvGrpSpPr/>
          <p:nvPr/>
        </p:nvGrpSpPr>
        <p:grpSpPr bwMode="auto">
          <a:xfrm>
            <a:off x="214313" y="3000375"/>
            <a:ext cx="8596312" cy="803275"/>
            <a:chOff x="204" y="1888"/>
            <a:chExt cx="5415" cy="506"/>
          </a:xfrm>
        </p:grpSpPr>
        <p:graphicFrame>
          <p:nvGraphicFramePr>
            <p:cNvPr id="23564" name="Object 93"/>
            <p:cNvGraphicFramePr>
              <a:graphicFrameLocks noChangeAspect="1"/>
            </p:cNvGraphicFramePr>
            <p:nvPr/>
          </p:nvGraphicFramePr>
          <p:xfrm>
            <a:off x="204" y="1933"/>
            <a:ext cx="2148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8" name="公式" r:id="rId7" imgW="38608000" imgH="9347200" progId="Equation.3">
                    <p:embed/>
                  </p:oleObj>
                </mc:Choice>
                <mc:Fallback>
                  <p:oleObj name="公式" r:id="rId7" imgW="38608000" imgH="9347200" progId="Equation.3">
                    <p:embed/>
                    <p:pic>
                      <p:nvPicPr>
                        <p:cNvPr id="0" name="Object 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" y="1933"/>
                          <a:ext cx="2148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5" name="Object 94"/>
            <p:cNvGraphicFramePr>
              <a:graphicFrameLocks noChangeAspect="1"/>
            </p:cNvGraphicFramePr>
            <p:nvPr/>
          </p:nvGraphicFramePr>
          <p:xfrm>
            <a:off x="4604" y="1888"/>
            <a:ext cx="1015" cy="4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49" name="公式" r:id="rId9" imgW="18694400" imgH="9347200" progId="Equation.3">
                    <p:embed/>
                  </p:oleObj>
                </mc:Choice>
                <mc:Fallback>
                  <p:oleObj name="公式" r:id="rId9" imgW="18694400" imgH="9347200" progId="Equation.3">
                    <p:embed/>
                    <p:pic>
                      <p:nvPicPr>
                        <p:cNvPr id="0" name="Object 9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4" y="1888"/>
                          <a:ext cx="1015" cy="4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6" name="Object 95"/>
            <p:cNvGraphicFramePr>
              <a:graphicFrameLocks noChangeAspect="1"/>
            </p:cNvGraphicFramePr>
            <p:nvPr/>
          </p:nvGraphicFramePr>
          <p:xfrm>
            <a:off x="2290" y="1933"/>
            <a:ext cx="1038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0" name="公式" r:id="rId11" imgW="18694400" imgH="9347200" progId="Equation.3">
                    <p:embed/>
                  </p:oleObj>
                </mc:Choice>
                <mc:Fallback>
                  <p:oleObj name="公式" r:id="rId11" imgW="18694400" imgH="9347200" progId="Equation.3">
                    <p:embed/>
                    <p:pic>
                      <p:nvPicPr>
                        <p:cNvPr id="0" name="Object 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933"/>
                          <a:ext cx="1038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7" name="Object 96"/>
            <p:cNvGraphicFramePr>
              <a:graphicFrameLocks noChangeAspect="1"/>
            </p:cNvGraphicFramePr>
            <p:nvPr/>
          </p:nvGraphicFramePr>
          <p:xfrm>
            <a:off x="3288" y="1933"/>
            <a:ext cx="1313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1" name="公式" r:id="rId13" imgW="23571200" imgH="9347200" progId="Equation.3">
                    <p:embed/>
                  </p:oleObj>
                </mc:Choice>
                <mc:Fallback>
                  <p:oleObj name="公式" r:id="rId13" imgW="23571200" imgH="9347200" progId="Equation.3">
                    <p:embed/>
                    <p:pic>
                      <p:nvPicPr>
                        <p:cNvPr id="0" name="Object 9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8" y="1933"/>
                          <a:ext cx="1313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6177" name="Text Box 97"/>
          <p:cNvSpPr txBox="1">
            <a:spLocks noChangeArrowheads="1"/>
          </p:cNvSpPr>
          <p:nvPr/>
        </p:nvSpPr>
        <p:spPr bwMode="auto">
          <a:xfrm>
            <a:off x="395288" y="1916113"/>
            <a:ext cx="39608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000000"/>
                </a:solidFill>
                <a:latin typeface="Times New Roman" panose="02020603050405020304" pitchFamily="18" charset="0"/>
              </a:rPr>
              <a:t>作安培环路</a:t>
            </a:r>
            <a:r>
              <a:rPr kumimoji="1" lang="en-US" altLang="zh-CN" sz="3200" b="1" i="1">
                <a:solidFill>
                  <a:srgbClr val="000000"/>
                </a:solidFill>
                <a:latin typeface="Times New Roman" panose="02020603050405020304" pitchFamily="18" charset="0"/>
              </a:rPr>
              <a:t>MNOPM</a:t>
            </a:r>
          </a:p>
        </p:txBody>
      </p:sp>
      <p:grpSp>
        <p:nvGrpSpPr>
          <p:cNvPr id="17" name="Group 98"/>
          <p:cNvGrpSpPr/>
          <p:nvPr/>
        </p:nvGrpSpPr>
        <p:grpSpPr bwMode="auto">
          <a:xfrm>
            <a:off x="5364163" y="1030288"/>
            <a:ext cx="2590800" cy="1158875"/>
            <a:chOff x="3924" y="2882"/>
            <a:chExt cx="1632" cy="730"/>
          </a:xfrm>
        </p:grpSpPr>
        <p:graphicFrame>
          <p:nvGraphicFramePr>
            <p:cNvPr id="23561" name="Object 99"/>
            <p:cNvGraphicFramePr>
              <a:graphicFrameLocks noChangeAspect="1"/>
            </p:cNvGraphicFramePr>
            <p:nvPr/>
          </p:nvGraphicFramePr>
          <p:xfrm>
            <a:off x="4785" y="3101"/>
            <a:ext cx="180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2" name="Equation" r:id="rId15" imgW="190500" imgH="228600" progId="Equation.3">
                    <p:embed/>
                  </p:oleObj>
                </mc:Choice>
                <mc:Fallback>
                  <p:oleObj name="Equation" r:id="rId15" imgW="190500" imgH="228600" progId="Equation.3">
                    <p:embed/>
                    <p:pic>
                      <p:nvPicPr>
                        <p:cNvPr id="0" name="Object 99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5" y="3101"/>
                          <a:ext cx="180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00"/>
            <p:cNvGrpSpPr/>
            <p:nvPr/>
          </p:nvGrpSpPr>
          <p:grpSpPr bwMode="auto">
            <a:xfrm>
              <a:off x="3924" y="2882"/>
              <a:ext cx="1632" cy="730"/>
              <a:chOff x="3606" y="2523"/>
              <a:chExt cx="1632" cy="730"/>
            </a:xfrm>
          </p:grpSpPr>
          <p:sp>
            <p:nvSpPr>
              <p:cNvPr id="4" name="Line 101"/>
              <p:cNvSpPr>
                <a:spLocks noChangeShapeType="1"/>
              </p:cNvSpPr>
              <p:nvPr/>
            </p:nvSpPr>
            <p:spPr bwMode="auto">
              <a:xfrm flipH="1">
                <a:off x="4241" y="3000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tailEnd type="triangle" w="lg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5" name="Group 102"/>
              <p:cNvGrpSpPr/>
              <p:nvPr/>
            </p:nvGrpSpPr>
            <p:grpSpPr bwMode="auto">
              <a:xfrm>
                <a:off x="3606" y="2523"/>
                <a:ext cx="1632" cy="730"/>
                <a:chOff x="3363" y="551"/>
                <a:chExt cx="1632" cy="730"/>
              </a:xfrm>
            </p:grpSpPr>
            <p:sp>
              <p:nvSpPr>
                <p:cNvPr id="6" name="Rectangle 103"/>
                <p:cNvSpPr>
                  <a:spLocks noChangeArrowheads="1"/>
                </p:cNvSpPr>
                <p:nvPr/>
              </p:nvSpPr>
              <p:spPr bwMode="auto">
                <a:xfrm>
                  <a:off x="3613" y="749"/>
                  <a:ext cx="1008" cy="277"/>
                </a:xfrm>
                <a:prstGeom prst="rect">
                  <a:avLst/>
                </a:prstGeom>
                <a:noFill/>
                <a:ln w="28575">
                  <a:solidFill>
                    <a:srgbClr val="0000FF"/>
                  </a:solidFill>
                  <a:miter lim="800000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91" name="Line 104"/>
                <p:cNvSpPr>
                  <a:spLocks noChangeShapeType="1"/>
                </p:cNvSpPr>
                <p:nvPr/>
              </p:nvSpPr>
              <p:spPr bwMode="auto">
                <a:xfrm>
                  <a:off x="3997" y="749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tailEnd type="triangle" w="lg" len="lg"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3592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3363" y="551"/>
                  <a:ext cx="432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i="1">
                      <a:solidFill>
                        <a:srgbClr val="0000FF"/>
                      </a:solidFill>
                      <a:latin typeface="Times New Roman" panose="02020603050405020304" pitchFamily="18" charset="0"/>
                    </a:rPr>
                    <a:t>M</a:t>
                  </a:r>
                </a:p>
              </p:txBody>
            </p:sp>
            <p:sp>
              <p:nvSpPr>
                <p:cNvPr id="23593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4563" y="566"/>
                  <a:ext cx="432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i="1">
                      <a:solidFill>
                        <a:srgbClr val="0000FF"/>
                      </a:solidFill>
                      <a:latin typeface="Times New Roman" panose="02020603050405020304" pitchFamily="18" charset="0"/>
                    </a:rPr>
                    <a:t>N</a:t>
                  </a:r>
                </a:p>
              </p:txBody>
            </p:sp>
            <p:sp>
              <p:nvSpPr>
                <p:cNvPr id="23594" name="Text Box 107"/>
                <p:cNvSpPr txBox="1">
                  <a:spLocks noChangeArrowheads="1"/>
                </p:cNvSpPr>
                <p:nvPr/>
              </p:nvSpPr>
              <p:spPr bwMode="auto">
                <a:xfrm>
                  <a:off x="3363" y="845"/>
                  <a:ext cx="384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i="1">
                      <a:solidFill>
                        <a:srgbClr val="0000FF"/>
                      </a:solidFill>
                      <a:latin typeface="Times New Roman" panose="02020603050405020304" pitchFamily="18" charset="0"/>
                    </a:rPr>
                    <a:t>P</a:t>
                  </a:r>
                </a:p>
              </p:txBody>
            </p:sp>
            <p:sp>
              <p:nvSpPr>
                <p:cNvPr id="23595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4611" y="866"/>
                  <a:ext cx="384" cy="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i="1">
                      <a:solidFill>
                        <a:srgbClr val="0000FF"/>
                      </a:solidFill>
                      <a:latin typeface="Times New Roman" panose="02020603050405020304" pitchFamily="18" charset="0"/>
                    </a:rPr>
                    <a:t>O</a:t>
                  </a:r>
                </a:p>
              </p:txBody>
            </p:sp>
            <p:graphicFrame>
              <p:nvGraphicFramePr>
                <p:cNvPr id="23562" name="Object 109"/>
                <p:cNvGraphicFramePr>
                  <a:graphicFrameLocks noChangeAspect="1"/>
                </p:cNvGraphicFramePr>
                <p:nvPr/>
              </p:nvGraphicFramePr>
              <p:xfrm>
                <a:off x="3742" y="715"/>
                <a:ext cx="206" cy="2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653" name="公式" r:id="rId17" imgW="177800" imgH="241300" progId="Equation.3">
                        <p:embed/>
                      </p:oleObj>
                    </mc:Choice>
                    <mc:Fallback>
                      <p:oleObj name="公式" r:id="rId17" imgW="177800" imgH="241300" progId="Equation.3">
                        <p:embed/>
                        <p:pic>
                          <p:nvPicPr>
                            <p:cNvPr id="0" name="Object 10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742" y="715"/>
                              <a:ext cx="206" cy="2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3563" name="Object 110"/>
                <p:cNvGraphicFramePr>
                  <a:graphicFrameLocks noChangeAspect="1"/>
                </p:cNvGraphicFramePr>
                <p:nvPr/>
              </p:nvGraphicFramePr>
              <p:xfrm>
                <a:off x="3696" y="993"/>
                <a:ext cx="227" cy="2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654" name="公式" r:id="rId19" imgW="190500" imgH="241300" progId="Equation.3">
                        <p:embed/>
                      </p:oleObj>
                    </mc:Choice>
                    <mc:Fallback>
                      <p:oleObj name="公式" r:id="rId19" imgW="190500" imgH="241300" progId="Equation.3">
                        <p:embed/>
                        <p:pic>
                          <p:nvPicPr>
                            <p:cNvPr id="0" name="Object 1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696" y="993"/>
                              <a:ext cx="227" cy="2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20" name="Group 111"/>
          <p:cNvGrpSpPr/>
          <p:nvPr/>
        </p:nvGrpSpPr>
        <p:grpSpPr bwMode="auto">
          <a:xfrm>
            <a:off x="1431925" y="3902075"/>
            <a:ext cx="4645025" cy="606425"/>
            <a:chOff x="902" y="2458"/>
            <a:chExt cx="2926" cy="382"/>
          </a:xfrm>
        </p:grpSpPr>
        <p:graphicFrame>
          <p:nvGraphicFramePr>
            <p:cNvPr id="23557" name="Object 112"/>
            <p:cNvGraphicFramePr>
              <a:graphicFrameLocks noChangeAspect="1"/>
            </p:cNvGraphicFramePr>
            <p:nvPr/>
          </p:nvGraphicFramePr>
          <p:xfrm>
            <a:off x="3379" y="2494"/>
            <a:ext cx="449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5" name="公式" r:id="rId21" imgW="7315200" imgH="5689600" progId="Equation.3">
                    <p:embed/>
                  </p:oleObj>
                </mc:Choice>
                <mc:Fallback>
                  <p:oleObj name="公式" r:id="rId21" imgW="7315200" imgH="5689600" progId="Equation.3">
                    <p:embed/>
                    <p:pic>
                      <p:nvPicPr>
                        <p:cNvPr id="0" name="Object 1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2494"/>
                          <a:ext cx="449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8" name="Object 113"/>
            <p:cNvGraphicFramePr>
              <a:graphicFrameLocks noChangeAspect="1"/>
            </p:cNvGraphicFramePr>
            <p:nvPr/>
          </p:nvGraphicFramePr>
          <p:xfrm>
            <a:off x="1973" y="2478"/>
            <a:ext cx="47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6" name="公式" r:id="rId23" imgW="7315200" imgH="5689600" progId="Equation.3">
                    <p:embed/>
                  </p:oleObj>
                </mc:Choice>
                <mc:Fallback>
                  <p:oleObj name="公式" r:id="rId23" imgW="7315200" imgH="5689600" progId="Equation.3">
                    <p:embed/>
                    <p:pic>
                      <p:nvPicPr>
                        <p:cNvPr id="0" name="Object 1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3" y="2478"/>
                          <a:ext cx="47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3583" name="Group 114"/>
            <p:cNvGrpSpPr/>
            <p:nvPr/>
          </p:nvGrpSpPr>
          <p:grpSpPr bwMode="auto">
            <a:xfrm>
              <a:off x="902" y="2458"/>
              <a:ext cx="1071" cy="374"/>
              <a:chOff x="902" y="2458"/>
              <a:chExt cx="1071" cy="374"/>
            </a:xfrm>
          </p:grpSpPr>
          <p:graphicFrame>
            <p:nvGraphicFramePr>
              <p:cNvPr id="23560" name="Object 115"/>
              <p:cNvGraphicFramePr>
                <a:graphicFrameLocks noChangeAspect="1"/>
              </p:cNvGraphicFramePr>
              <p:nvPr/>
            </p:nvGraphicFramePr>
            <p:xfrm>
              <a:off x="902" y="2458"/>
              <a:ext cx="1071" cy="3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57" name="公式" r:id="rId25" imgW="17475200" imgH="6908800" progId="Equation.3">
                      <p:embed/>
                    </p:oleObj>
                  </mc:Choice>
                  <mc:Fallback>
                    <p:oleObj name="公式" r:id="rId25" imgW="17475200" imgH="6908800" progId="Equation.3">
                      <p:embed/>
                      <p:pic>
                        <p:nvPicPr>
                          <p:cNvPr id="0" name="Object 1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02" y="2458"/>
                            <a:ext cx="1071" cy="3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Line 116"/>
              <p:cNvSpPr>
                <a:spLocks noChangeShapeType="1"/>
              </p:cNvSpPr>
              <p:nvPr/>
            </p:nvSpPr>
            <p:spPr bwMode="auto">
              <a:xfrm>
                <a:off x="1477" y="2478"/>
                <a:ext cx="40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3" name="Group 117"/>
            <p:cNvGrpSpPr/>
            <p:nvPr/>
          </p:nvGrpSpPr>
          <p:grpSpPr bwMode="auto">
            <a:xfrm>
              <a:off x="2387" y="2478"/>
              <a:ext cx="947" cy="362"/>
              <a:chOff x="2387" y="2478"/>
              <a:chExt cx="947" cy="362"/>
            </a:xfrm>
          </p:grpSpPr>
          <p:graphicFrame>
            <p:nvGraphicFramePr>
              <p:cNvPr id="23559" name="Object 118"/>
              <p:cNvGraphicFramePr>
                <a:graphicFrameLocks noChangeAspect="1"/>
              </p:cNvGraphicFramePr>
              <p:nvPr/>
            </p:nvGraphicFramePr>
            <p:xfrm>
              <a:off x="2387" y="2481"/>
              <a:ext cx="947" cy="3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58" name="公式" r:id="rId27" imgW="16256000" imgH="6908800" progId="Equation.3">
                      <p:embed/>
                    </p:oleObj>
                  </mc:Choice>
                  <mc:Fallback>
                    <p:oleObj name="公式" r:id="rId27" imgW="16256000" imgH="6908800" progId="Equation.3">
                      <p:embed/>
                      <p:pic>
                        <p:nvPicPr>
                          <p:cNvPr id="0" name="Object 1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7" y="2481"/>
                            <a:ext cx="947" cy="35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Line 119"/>
              <p:cNvSpPr>
                <a:spLocks noChangeShapeType="1"/>
              </p:cNvSpPr>
              <p:nvPr/>
            </p:nvSpPr>
            <p:spPr bwMode="auto">
              <a:xfrm>
                <a:off x="2901" y="2478"/>
                <a:ext cx="36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3" name="Group 120"/>
          <p:cNvGrpSpPr/>
          <p:nvPr/>
        </p:nvGrpSpPr>
        <p:grpSpPr bwMode="auto">
          <a:xfrm>
            <a:off x="1428750" y="4714875"/>
            <a:ext cx="3594100" cy="554038"/>
            <a:chOff x="900" y="2892"/>
            <a:chExt cx="2264" cy="349"/>
          </a:xfrm>
        </p:grpSpPr>
        <p:graphicFrame>
          <p:nvGraphicFramePr>
            <p:cNvPr id="23555" name="Object 121"/>
            <p:cNvGraphicFramePr>
              <a:graphicFrameLocks noChangeAspect="1"/>
            </p:cNvGraphicFramePr>
            <p:nvPr/>
          </p:nvGraphicFramePr>
          <p:xfrm>
            <a:off x="2669" y="2892"/>
            <a:ext cx="495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59" name="公式" r:id="rId29" imgW="7721600" imgH="5689600" progId="Equation.3">
                    <p:embed/>
                  </p:oleObj>
                </mc:Choice>
                <mc:Fallback>
                  <p:oleObj name="公式" r:id="rId29" imgW="7721600" imgH="5689600" progId="Equation.3">
                    <p:embed/>
                    <p:pic>
                      <p:nvPicPr>
                        <p:cNvPr id="0" name="Object 1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9" y="2892"/>
                          <a:ext cx="495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3580" name="Group 122"/>
            <p:cNvGrpSpPr/>
            <p:nvPr/>
          </p:nvGrpSpPr>
          <p:grpSpPr bwMode="auto">
            <a:xfrm>
              <a:off x="900" y="2892"/>
              <a:ext cx="1724" cy="349"/>
              <a:chOff x="900" y="2892"/>
              <a:chExt cx="1724" cy="349"/>
            </a:xfrm>
          </p:grpSpPr>
          <p:graphicFrame>
            <p:nvGraphicFramePr>
              <p:cNvPr id="23556" name="Object 123"/>
              <p:cNvGraphicFramePr>
                <a:graphicFrameLocks noChangeAspect="1"/>
              </p:cNvGraphicFramePr>
              <p:nvPr/>
            </p:nvGraphicFramePr>
            <p:xfrm>
              <a:off x="900" y="2892"/>
              <a:ext cx="1724" cy="3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60" name="公式" r:id="rId31" imgW="1066165" imgH="215900" progId="Equation.3">
                      <p:embed/>
                    </p:oleObj>
                  </mc:Choice>
                  <mc:Fallback>
                    <p:oleObj name="公式" r:id="rId31" imgW="1066165" imgH="215900" progId="Equation.3">
                      <p:embed/>
                      <p:pic>
                        <p:nvPicPr>
                          <p:cNvPr id="0" name="Object 1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00" y="2892"/>
                            <a:ext cx="1724" cy="3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581" name="Line 124"/>
              <p:cNvSpPr>
                <a:spLocks noChangeShapeType="1"/>
              </p:cNvSpPr>
              <p:nvPr/>
            </p:nvSpPr>
            <p:spPr bwMode="auto">
              <a:xfrm>
                <a:off x="1383" y="2916"/>
                <a:ext cx="36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2" name="Line 125"/>
              <p:cNvSpPr>
                <a:spLocks noChangeShapeType="1"/>
              </p:cNvSpPr>
              <p:nvPr/>
            </p:nvSpPr>
            <p:spPr bwMode="auto">
              <a:xfrm>
                <a:off x="2233" y="2931"/>
                <a:ext cx="36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3577" name="Group 128"/>
          <p:cNvGrpSpPr/>
          <p:nvPr/>
        </p:nvGrpSpPr>
        <p:grpSpPr bwMode="auto">
          <a:xfrm>
            <a:off x="1214438" y="0"/>
            <a:ext cx="5688012" cy="914400"/>
            <a:chOff x="567" y="663"/>
            <a:chExt cx="1008" cy="576"/>
          </a:xfrm>
        </p:grpSpPr>
        <p:sp>
          <p:nvSpPr>
            <p:cNvPr id="46209" name="AutoShape 129"/>
            <p:cNvSpPr>
              <a:spLocks noChangeArrowheads="1"/>
            </p:cNvSpPr>
            <p:nvPr/>
          </p:nvSpPr>
          <p:spPr bwMode="auto">
            <a:xfrm>
              <a:off x="567" y="663"/>
              <a:ext cx="1008" cy="576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6210" name="Text Box 130"/>
            <p:cNvSpPr txBox="1">
              <a:spLocks noChangeArrowheads="1"/>
            </p:cNvSpPr>
            <p:nvPr/>
          </p:nvSpPr>
          <p:spPr bwMode="auto">
            <a:xfrm>
              <a:off x="613" y="754"/>
              <a:ext cx="952" cy="371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1" lang="zh-CN" altLang="en-US" sz="32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对螺线管</a:t>
              </a:r>
              <a:r>
                <a:rPr kumimoji="1" lang="en-US" altLang="zh-CN" sz="32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r>
                <a:rPr kumimoji="1" lang="zh-CN" altLang="en-US" sz="3200" b="1" dirty="0">
                  <a:solidFill>
                    <a:srgbClr val="CC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分布的说明</a:t>
              </a: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69" grpId="0"/>
      <p:bldP spid="46171" grpId="0"/>
      <p:bldP spid="4617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000125" y="214313"/>
            <a:ext cx="3816350" cy="5191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(2)</a:t>
            </a:r>
            <a:r>
              <a:rPr kumimoji="1"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管外侧磁场为零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95288" y="2189163"/>
            <a:ext cx="3325812" cy="5191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作安培环路</a:t>
            </a:r>
            <a:r>
              <a:rPr kumimoji="1" lang="en-US" altLang="zh-CN" sz="2800" b="1" i="1">
                <a:solidFill>
                  <a:srgbClr val="000000"/>
                </a:solidFill>
                <a:latin typeface="Times New Roman" panose="02020603050405020304" pitchFamily="18" charset="0"/>
              </a:rPr>
              <a:t>MNOPM</a:t>
            </a:r>
          </a:p>
        </p:txBody>
      </p:sp>
      <p:grpSp>
        <p:nvGrpSpPr>
          <p:cNvPr id="2" name="Group 4"/>
          <p:cNvGrpSpPr/>
          <p:nvPr/>
        </p:nvGrpSpPr>
        <p:grpSpPr bwMode="auto">
          <a:xfrm>
            <a:off x="433388" y="2708275"/>
            <a:ext cx="7594600" cy="803275"/>
            <a:chOff x="204" y="1888"/>
            <a:chExt cx="5415" cy="506"/>
          </a:xfrm>
        </p:grpSpPr>
        <p:graphicFrame>
          <p:nvGraphicFramePr>
            <p:cNvPr id="24590" name="Object 5"/>
            <p:cNvGraphicFramePr>
              <a:graphicFrameLocks noChangeAspect="1"/>
            </p:cNvGraphicFramePr>
            <p:nvPr/>
          </p:nvGraphicFramePr>
          <p:xfrm>
            <a:off x="204" y="1933"/>
            <a:ext cx="2148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2" name="公式" r:id="rId3" imgW="1612900" imgH="393700" progId="Equation.3">
                    <p:embed/>
                  </p:oleObj>
                </mc:Choice>
                <mc:Fallback>
                  <p:oleObj name="公式" r:id="rId3" imgW="1612900" imgH="3937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" y="1933"/>
                          <a:ext cx="2148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1" name="Object 6"/>
            <p:cNvGraphicFramePr>
              <a:graphicFrameLocks noChangeAspect="1"/>
            </p:cNvGraphicFramePr>
            <p:nvPr/>
          </p:nvGraphicFramePr>
          <p:xfrm>
            <a:off x="4604" y="1888"/>
            <a:ext cx="1015" cy="4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3" name="公式" r:id="rId5" imgW="774700" imgH="393700" progId="Equation.3">
                    <p:embed/>
                  </p:oleObj>
                </mc:Choice>
                <mc:Fallback>
                  <p:oleObj name="公式" r:id="rId5" imgW="774700" imgH="3937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4" y="1888"/>
                          <a:ext cx="1015" cy="4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2" name="Object 7"/>
            <p:cNvGraphicFramePr>
              <a:graphicFrameLocks noChangeAspect="1"/>
            </p:cNvGraphicFramePr>
            <p:nvPr/>
          </p:nvGraphicFramePr>
          <p:xfrm>
            <a:off x="2290" y="1933"/>
            <a:ext cx="1038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4" name="公式" r:id="rId7" imgW="774700" imgH="393700" progId="Equation.3">
                    <p:embed/>
                  </p:oleObj>
                </mc:Choice>
                <mc:Fallback>
                  <p:oleObj name="公式" r:id="rId7" imgW="774700" imgH="3937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0" y="1933"/>
                          <a:ext cx="1038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3" name="Object 8"/>
            <p:cNvGraphicFramePr>
              <a:graphicFrameLocks noChangeAspect="1"/>
            </p:cNvGraphicFramePr>
            <p:nvPr/>
          </p:nvGraphicFramePr>
          <p:xfrm>
            <a:off x="3288" y="1933"/>
            <a:ext cx="1313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5" name="公式" r:id="rId9" imgW="977900" imgH="393700" progId="Equation.3">
                    <p:embed/>
                  </p:oleObj>
                </mc:Choice>
                <mc:Fallback>
                  <p:oleObj name="公式" r:id="rId9" imgW="977900" imgH="3937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8" y="1933"/>
                          <a:ext cx="1313" cy="4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9"/>
          <p:cNvGrpSpPr/>
          <p:nvPr/>
        </p:nvGrpSpPr>
        <p:grpSpPr bwMode="auto">
          <a:xfrm>
            <a:off x="1390650" y="3713163"/>
            <a:ext cx="4117975" cy="533400"/>
            <a:chOff x="902" y="2458"/>
            <a:chExt cx="2926" cy="382"/>
          </a:xfrm>
        </p:grpSpPr>
        <p:graphicFrame>
          <p:nvGraphicFramePr>
            <p:cNvPr id="24586" name="Object 10"/>
            <p:cNvGraphicFramePr>
              <a:graphicFrameLocks noChangeAspect="1"/>
            </p:cNvGraphicFramePr>
            <p:nvPr/>
          </p:nvGraphicFramePr>
          <p:xfrm>
            <a:off x="3379" y="2494"/>
            <a:ext cx="449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6" name="公式" r:id="rId11" imgW="304800" imgH="241300" progId="Equation.3">
                    <p:embed/>
                  </p:oleObj>
                </mc:Choice>
                <mc:Fallback>
                  <p:oleObj name="公式" r:id="rId11" imgW="304800" imgH="2413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2494"/>
                          <a:ext cx="449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7" name="Object 11"/>
            <p:cNvGraphicFramePr>
              <a:graphicFrameLocks noChangeAspect="1"/>
            </p:cNvGraphicFramePr>
            <p:nvPr/>
          </p:nvGraphicFramePr>
          <p:xfrm>
            <a:off x="1973" y="2478"/>
            <a:ext cx="472" cy="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97" name="公式" r:id="rId13" imgW="7315200" imgH="5689600" progId="Equation.3">
                    <p:embed/>
                  </p:oleObj>
                </mc:Choice>
                <mc:Fallback>
                  <p:oleObj name="公式" r:id="rId13" imgW="7315200" imgH="56896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3" y="2478"/>
                          <a:ext cx="472" cy="3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4700" name="Group 12"/>
            <p:cNvGrpSpPr/>
            <p:nvPr/>
          </p:nvGrpSpPr>
          <p:grpSpPr bwMode="auto">
            <a:xfrm>
              <a:off x="902" y="2458"/>
              <a:ext cx="1071" cy="374"/>
              <a:chOff x="902" y="2458"/>
              <a:chExt cx="1071" cy="374"/>
            </a:xfrm>
          </p:grpSpPr>
          <p:graphicFrame>
            <p:nvGraphicFramePr>
              <p:cNvPr id="24589" name="Object 13"/>
              <p:cNvGraphicFramePr>
                <a:graphicFrameLocks noChangeAspect="1"/>
              </p:cNvGraphicFramePr>
              <p:nvPr/>
            </p:nvGraphicFramePr>
            <p:xfrm>
              <a:off x="902" y="2458"/>
              <a:ext cx="1071" cy="3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98" name="公式" r:id="rId15" imgW="723900" imgH="292100" progId="Equation.3">
                      <p:embed/>
                    </p:oleObj>
                  </mc:Choice>
                  <mc:Fallback>
                    <p:oleObj name="公式" r:id="rId15" imgW="723900" imgH="292100" progId="Equation.3">
                      <p:embed/>
                      <p:pic>
                        <p:nvPicPr>
                          <p:cNvPr id="0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02" y="2458"/>
                            <a:ext cx="1071" cy="37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703" name="Line 14"/>
              <p:cNvSpPr>
                <a:spLocks noChangeShapeType="1"/>
              </p:cNvSpPr>
              <p:nvPr/>
            </p:nvSpPr>
            <p:spPr bwMode="auto">
              <a:xfrm>
                <a:off x="1477" y="2478"/>
                <a:ext cx="40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4701" name="Group 15"/>
            <p:cNvGrpSpPr/>
            <p:nvPr/>
          </p:nvGrpSpPr>
          <p:grpSpPr bwMode="auto">
            <a:xfrm>
              <a:off x="2387" y="2478"/>
              <a:ext cx="947" cy="362"/>
              <a:chOff x="2387" y="2478"/>
              <a:chExt cx="947" cy="362"/>
            </a:xfrm>
          </p:grpSpPr>
          <p:graphicFrame>
            <p:nvGraphicFramePr>
              <p:cNvPr id="24588" name="Object 16"/>
              <p:cNvGraphicFramePr>
                <a:graphicFrameLocks noChangeAspect="1"/>
              </p:cNvGraphicFramePr>
              <p:nvPr/>
            </p:nvGraphicFramePr>
            <p:xfrm>
              <a:off x="2387" y="2481"/>
              <a:ext cx="947" cy="35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699" name="公式" r:id="rId17" imgW="673100" imgH="292100" progId="Equation.3">
                      <p:embed/>
                    </p:oleObj>
                  </mc:Choice>
                  <mc:Fallback>
                    <p:oleObj name="公式" r:id="rId17" imgW="673100" imgH="292100" progId="Equation.3">
                      <p:embed/>
                      <p:pic>
                        <p:nvPicPr>
                          <p:cNvPr id="0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7" y="2481"/>
                            <a:ext cx="947" cy="35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702" name="Line 17"/>
              <p:cNvSpPr>
                <a:spLocks noChangeShapeType="1"/>
              </p:cNvSpPr>
              <p:nvPr/>
            </p:nvSpPr>
            <p:spPr bwMode="auto">
              <a:xfrm>
                <a:off x="2901" y="2478"/>
                <a:ext cx="36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aphicFrame>
        <p:nvGraphicFramePr>
          <p:cNvPr id="47122" name="Object 18"/>
          <p:cNvGraphicFramePr>
            <a:graphicFrameLocks noChangeAspect="1"/>
          </p:cNvGraphicFramePr>
          <p:nvPr/>
        </p:nvGraphicFramePr>
        <p:xfrm>
          <a:off x="3775075" y="5403850"/>
          <a:ext cx="2665413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0" name="公式" r:id="rId19" imgW="1155700" imgH="292100" progId="Equation.3">
                  <p:embed/>
                </p:oleObj>
              </mc:Choice>
              <mc:Fallback>
                <p:oleObj name="公式" r:id="rId19" imgW="1155700" imgH="2921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5075" y="5403850"/>
                        <a:ext cx="2665413" cy="61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285750" y="4854575"/>
            <a:ext cx="4392613" cy="5191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由毕奥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萨伐尔定律，求得</a:t>
            </a:r>
          </a:p>
        </p:txBody>
      </p:sp>
      <p:graphicFrame>
        <p:nvGraphicFramePr>
          <p:cNvPr id="47124" name="Object 20"/>
          <p:cNvGraphicFramePr>
            <a:graphicFrameLocks noChangeAspect="1"/>
          </p:cNvGraphicFramePr>
          <p:nvPr/>
        </p:nvGraphicFramePr>
        <p:xfrm>
          <a:off x="4525963" y="4857750"/>
          <a:ext cx="1736725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1" name="公式" r:id="rId21" imgW="635000" imgH="228600" progId="Equation.3">
                  <p:embed/>
                </p:oleObj>
              </mc:Choice>
              <mc:Fallback>
                <p:oleObj name="公式" r:id="rId21" imgW="63500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4857750"/>
                        <a:ext cx="1736725" cy="573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295275" y="5403850"/>
            <a:ext cx="3671888" cy="5191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由安培环路定理，有</a:t>
            </a:r>
          </a:p>
        </p:txBody>
      </p:sp>
      <p:grpSp>
        <p:nvGrpSpPr>
          <p:cNvPr id="6" name="Group 22"/>
          <p:cNvGrpSpPr/>
          <p:nvPr/>
        </p:nvGrpSpPr>
        <p:grpSpPr bwMode="auto">
          <a:xfrm>
            <a:off x="1393825" y="4373563"/>
            <a:ext cx="2736850" cy="554037"/>
            <a:chOff x="900" y="2892"/>
            <a:chExt cx="1724" cy="349"/>
          </a:xfrm>
        </p:grpSpPr>
        <p:graphicFrame>
          <p:nvGraphicFramePr>
            <p:cNvPr id="24585" name="Object 23"/>
            <p:cNvGraphicFramePr>
              <a:graphicFrameLocks noChangeAspect="1"/>
            </p:cNvGraphicFramePr>
            <p:nvPr/>
          </p:nvGraphicFramePr>
          <p:xfrm>
            <a:off x="900" y="2892"/>
            <a:ext cx="1724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2" name="公式" r:id="rId23" imgW="1066165" imgH="215900" progId="Equation.3">
                    <p:embed/>
                  </p:oleObj>
                </mc:Choice>
                <mc:Fallback>
                  <p:oleObj name="公式" r:id="rId23" imgW="1066165" imgH="2159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" y="2892"/>
                          <a:ext cx="1724" cy="34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698" name="Line 24"/>
            <p:cNvSpPr>
              <a:spLocks noChangeShapeType="1"/>
            </p:cNvSpPr>
            <p:nvPr/>
          </p:nvSpPr>
          <p:spPr bwMode="auto">
            <a:xfrm>
              <a:off x="1383" y="2916"/>
              <a:ext cx="3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9" name="Line 25"/>
            <p:cNvSpPr>
              <a:spLocks noChangeShapeType="1"/>
            </p:cNvSpPr>
            <p:nvPr/>
          </p:nvSpPr>
          <p:spPr bwMode="auto">
            <a:xfrm>
              <a:off x="2233" y="2931"/>
              <a:ext cx="3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334963" y="6021388"/>
            <a:ext cx="2735262" cy="5191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二者结合，得</a:t>
            </a:r>
          </a:p>
        </p:txBody>
      </p:sp>
      <p:graphicFrame>
        <p:nvGraphicFramePr>
          <p:cNvPr id="47131" name="Object 27"/>
          <p:cNvGraphicFramePr>
            <a:graphicFrameLocks noChangeAspect="1"/>
          </p:cNvGraphicFramePr>
          <p:nvPr/>
        </p:nvGraphicFramePr>
        <p:xfrm>
          <a:off x="2730500" y="6080125"/>
          <a:ext cx="93662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3" name="公式" r:id="rId25" imgW="431800" imgH="215900" progId="Equation.3">
                  <p:embed/>
                </p:oleObj>
              </mc:Choice>
              <mc:Fallback>
                <p:oleObj name="公式" r:id="rId25" imgW="431800" imgH="2159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0" y="6080125"/>
                        <a:ext cx="936625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28"/>
          <p:cNvGrpSpPr/>
          <p:nvPr/>
        </p:nvGrpSpPr>
        <p:grpSpPr bwMode="auto">
          <a:xfrm>
            <a:off x="4371975" y="638175"/>
            <a:ext cx="4495800" cy="2070100"/>
            <a:chOff x="2736" y="480"/>
            <a:chExt cx="2832" cy="1304"/>
          </a:xfrm>
        </p:grpSpPr>
        <p:sp>
          <p:nvSpPr>
            <p:cNvPr id="4" name="Rectangle 29"/>
            <p:cNvSpPr>
              <a:spLocks noChangeArrowheads="1"/>
            </p:cNvSpPr>
            <p:nvPr/>
          </p:nvSpPr>
          <p:spPr bwMode="auto">
            <a:xfrm>
              <a:off x="2736" y="480"/>
              <a:ext cx="2832" cy="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" name="Group 30"/>
            <p:cNvGrpSpPr/>
            <p:nvPr/>
          </p:nvGrpSpPr>
          <p:grpSpPr bwMode="auto">
            <a:xfrm>
              <a:off x="2890" y="545"/>
              <a:ext cx="2486" cy="912"/>
              <a:chOff x="2890" y="545"/>
              <a:chExt cx="2486" cy="912"/>
            </a:xfrm>
          </p:grpSpPr>
          <p:grpSp>
            <p:nvGrpSpPr>
              <p:cNvPr id="8" name="Group 31"/>
              <p:cNvGrpSpPr/>
              <p:nvPr/>
            </p:nvGrpSpPr>
            <p:grpSpPr bwMode="auto">
              <a:xfrm>
                <a:off x="3226" y="545"/>
                <a:ext cx="144" cy="144"/>
                <a:chOff x="1200" y="2304"/>
                <a:chExt cx="144" cy="144"/>
              </a:xfrm>
            </p:grpSpPr>
            <p:sp>
              <p:nvSpPr>
                <p:cNvPr id="24696" name="Oval 32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97" name="Oval 33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" name="Line 34"/>
              <p:cNvSpPr>
                <a:spLocks noChangeShapeType="1"/>
              </p:cNvSpPr>
              <p:nvPr/>
            </p:nvSpPr>
            <p:spPr bwMode="auto">
              <a:xfrm>
                <a:off x="3178" y="689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4622" name="Group 35"/>
              <p:cNvGrpSpPr/>
              <p:nvPr/>
            </p:nvGrpSpPr>
            <p:grpSpPr bwMode="auto">
              <a:xfrm>
                <a:off x="3370" y="545"/>
                <a:ext cx="144" cy="144"/>
                <a:chOff x="1200" y="2304"/>
                <a:chExt cx="144" cy="144"/>
              </a:xfrm>
            </p:grpSpPr>
            <p:sp>
              <p:nvSpPr>
                <p:cNvPr id="24694" name="Oval 3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95" name="Oval 3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3" name="Group 38"/>
              <p:cNvGrpSpPr/>
              <p:nvPr/>
            </p:nvGrpSpPr>
            <p:grpSpPr bwMode="auto">
              <a:xfrm>
                <a:off x="3658" y="545"/>
                <a:ext cx="144" cy="144"/>
                <a:chOff x="1200" y="2304"/>
                <a:chExt cx="144" cy="144"/>
              </a:xfrm>
            </p:grpSpPr>
            <p:sp>
              <p:nvSpPr>
                <p:cNvPr id="24692" name="Oval 39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93" name="Oval 40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4" name="Group 41"/>
              <p:cNvGrpSpPr/>
              <p:nvPr/>
            </p:nvGrpSpPr>
            <p:grpSpPr bwMode="auto">
              <a:xfrm>
                <a:off x="3514" y="545"/>
                <a:ext cx="144" cy="144"/>
                <a:chOff x="1200" y="2304"/>
                <a:chExt cx="144" cy="144"/>
              </a:xfrm>
            </p:grpSpPr>
            <p:sp>
              <p:nvSpPr>
                <p:cNvPr id="24690" name="Oval 42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91" name="Oval 43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5" name="Group 44"/>
              <p:cNvGrpSpPr/>
              <p:nvPr/>
            </p:nvGrpSpPr>
            <p:grpSpPr bwMode="auto">
              <a:xfrm>
                <a:off x="3802" y="545"/>
                <a:ext cx="144" cy="144"/>
                <a:chOff x="1200" y="2304"/>
                <a:chExt cx="144" cy="144"/>
              </a:xfrm>
            </p:grpSpPr>
            <p:sp>
              <p:nvSpPr>
                <p:cNvPr id="24688" name="Oval 45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89" name="Oval 46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6" name="Group 47"/>
              <p:cNvGrpSpPr/>
              <p:nvPr/>
            </p:nvGrpSpPr>
            <p:grpSpPr bwMode="auto">
              <a:xfrm>
                <a:off x="3946" y="545"/>
                <a:ext cx="144" cy="144"/>
                <a:chOff x="1200" y="2304"/>
                <a:chExt cx="144" cy="144"/>
              </a:xfrm>
            </p:grpSpPr>
            <p:sp>
              <p:nvSpPr>
                <p:cNvPr id="24686" name="Oval 48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87" name="Oval 49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7" name="Group 50"/>
              <p:cNvGrpSpPr/>
              <p:nvPr/>
            </p:nvGrpSpPr>
            <p:grpSpPr bwMode="auto">
              <a:xfrm>
                <a:off x="4090" y="545"/>
                <a:ext cx="144" cy="144"/>
                <a:chOff x="1200" y="2304"/>
                <a:chExt cx="144" cy="144"/>
              </a:xfrm>
            </p:grpSpPr>
            <p:sp>
              <p:nvSpPr>
                <p:cNvPr id="24684" name="Oval 51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85" name="Oval 52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8" name="Group 53"/>
              <p:cNvGrpSpPr/>
              <p:nvPr/>
            </p:nvGrpSpPr>
            <p:grpSpPr bwMode="auto">
              <a:xfrm>
                <a:off x="4234" y="545"/>
                <a:ext cx="144" cy="144"/>
                <a:chOff x="1200" y="2304"/>
                <a:chExt cx="144" cy="144"/>
              </a:xfrm>
            </p:grpSpPr>
            <p:sp>
              <p:nvSpPr>
                <p:cNvPr id="24682" name="Oval 54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83" name="Oval 55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29" name="Group 56"/>
              <p:cNvGrpSpPr/>
              <p:nvPr/>
            </p:nvGrpSpPr>
            <p:grpSpPr bwMode="auto">
              <a:xfrm>
                <a:off x="4378" y="545"/>
                <a:ext cx="144" cy="144"/>
                <a:chOff x="1200" y="2304"/>
                <a:chExt cx="144" cy="144"/>
              </a:xfrm>
            </p:grpSpPr>
            <p:sp>
              <p:nvSpPr>
                <p:cNvPr id="24680" name="Oval 57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81" name="Oval 58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30" name="Group 59"/>
              <p:cNvGrpSpPr/>
              <p:nvPr/>
            </p:nvGrpSpPr>
            <p:grpSpPr bwMode="auto">
              <a:xfrm>
                <a:off x="4522" y="545"/>
                <a:ext cx="144" cy="144"/>
                <a:chOff x="1200" y="2304"/>
                <a:chExt cx="144" cy="144"/>
              </a:xfrm>
            </p:grpSpPr>
            <p:sp>
              <p:nvSpPr>
                <p:cNvPr id="24678" name="Oval 60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79" name="Oval 61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31" name="Group 62"/>
              <p:cNvGrpSpPr/>
              <p:nvPr/>
            </p:nvGrpSpPr>
            <p:grpSpPr bwMode="auto">
              <a:xfrm>
                <a:off x="4666" y="545"/>
                <a:ext cx="144" cy="144"/>
                <a:chOff x="1200" y="2304"/>
                <a:chExt cx="144" cy="144"/>
              </a:xfrm>
            </p:grpSpPr>
            <p:sp>
              <p:nvSpPr>
                <p:cNvPr id="24676" name="Oval 63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77" name="Oval 64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4632" name="Group 65"/>
              <p:cNvGrpSpPr/>
              <p:nvPr/>
            </p:nvGrpSpPr>
            <p:grpSpPr bwMode="auto">
              <a:xfrm>
                <a:off x="4810" y="545"/>
                <a:ext cx="144" cy="144"/>
                <a:chOff x="1200" y="2304"/>
                <a:chExt cx="144" cy="144"/>
              </a:xfrm>
            </p:grpSpPr>
            <p:sp>
              <p:nvSpPr>
                <p:cNvPr id="24674" name="Oval 66"/>
                <p:cNvSpPr>
                  <a:spLocks noChangeArrowheads="1"/>
                </p:cNvSpPr>
                <p:nvPr/>
              </p:nvSpPr>
              <p:spPr bwMode="auto">
                <a:xfrm>
                  <a:off x="1200" y="2304"/>
                  <a:ext cx="144" cy="144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4675" name="Oval 67"/>
                <p:cNvSpPr>
                  <a:spLocks noChangeArrowheads="1"/>
                </p:cNvSpPr>
                <p:nvPr/>
              </p:nvSpPr>
              <p:spPr bwMode="auto">
                <a:xfrm>
                  <a:off x="1248" y="2352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633" name="Oval 68"/>
              <p:cNvSpPr>
                <a:spLocks noChangeArrowheads="1"/>
              </p:cNvSpPr>
              <p:nvPr/>
            </p:nvSpPr>
            <p:spPr bwMode="auto">
              <a:xfrm>
                <a:off x="322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4" name="Text Box 69"/>
              <p:cNvSpPr txBox="1">
                <a:spLocks noChangeArrowheads="1"/>
              </p:cNvSpPr>
              <p:nvPr/>
            </p:nvSpPr>
            <p:spPr bwMode="auto">
              <a:xfrm>
                <a:off x="317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35" name="Line 70"/>
              <p:cNvSpPr>
                <a:spLocks noChangeShapeType="1"/>
              </p:cNvSpPr>
              <p:nvPr/>
            </p:nvSpPr>
            <p:spPr bwMode="auto">
              <a:xfrm>
                <a:off x="3178" y="785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6" name="Line 71"/>
              <p:cNvSpPr>
                <a:spLocks noChangeShapeType="1"/>
              </p:cNvSpPr>
              <p:nvPr/>
            </p:nvSpPr>
            <p:spPr bwMode="auto">
              <a:xfrm>
                <a:off x="3178" y="881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7" name="Line 72"/>
              <p:cNvSpPr>
                <a:spLocks noChangeShapeType="1"/>
              </p:cNvSpPr>
              <p:nvPr/>
            </p:nvSpPr>
            <p:spPr bwMode="auto">
              <a:xfrm>
                <a:off x="3178" y="977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8" name="Line 73"/>
              <p:cNvSpPr>
                <a:spLocks noChangeShapeType="1"/>
              </p:cNvSpPr>
              <p:nvPr/>
            </p:nvSpPr>
            <p:spPr bwMode="auto">
              <a:xfrm>
                <a:off x="3178" y="1073"/>
                <a:ext cx="1824" cy="0"/>
              </a:xfrm>
              <a:prstGeom prst="line">
                <a:avLst/>
              </a:prstGeom>
              <a:noFill/>
              <a:ln w="19050">
                <a:solidFill>
                  <a:srgbClr val="80008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39" name="Line 74"/>
              <p:cNvSpPr>
                <a:spLocks noChangeShapeType="1"/>
              </p:cNvSpPr>
              <p:nvPr/>
            </p:nvSpPr>
            <p:spPr bwMode="auto">
              <a:xfrm>
                <a:off x="3178" y="1217"/>
                <a:ext cx="18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0" name="Oval 75"/>
              <p:cNvSpPr>
                <a:spLocks noChangeArrowheads="1"/>
              </p:cNvSpPr>
              <p:nvPr/>
            </p:nvSpPr>
            <p:spPr bwMode="auto">
              <a:xfrm>
                <a:off x="337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1" name="Text Box 76"/>
              <p:cNvSpPr txBox="1">
                <a:spLocks noChangeArrowheads="1"/>
              </p:cNvSpPr>
              <p:nvPr/>
            </p:nvSpPr>
            <p:spPr bwMode="auto">
              <a:xfrm>
                <a:off x="332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42" name="Oval 77"/>
              <p:cNvSpPr>
                <a:spLocks noChangeArrowheads="1"/>
              </p:cNvSpPr>
              <p:nvPr/>
            </p:nvSpPr>
            <p:spPr bwMode="auto">
              <a:xfrm>
                <a:off x="351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3" name="Text Box 78"/>
              <p:cNvSpPr txBox="1">
                <a:spLocks noChangeArrowheads="1"/>
              </p:cNvSpPr>
              <p:nvPr/>
            </p:nvSpPr>
            <p:spPr bwMode="auto">
              <a:xfrm>
                <a:off x="346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44" name="Oval 79"/>
              <p:cNvSpPr>
                <a:spLocks noChangeArrowheads="1"/>
              </p:cNvSpPr>
              <p:nvPr/>
            </p:nvSpPr>
            <p:spPr bwMode="auto">
              <a:xfrm>
                <a:off x="394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5" name="Text Box 80"/>
              <p:cNvSpPr txBox="1">
                <a:spLocks noChangeArrowheads="1"/>
              </p:cNvSpPr>
              <p:nvPr/>
            </p:nvSpPr>
            <p:spPr bwMode="auto">
              <a:xfrm>
                <a:off x="389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46" name="Oval 81"/>
              <p:cNvSpPr>
                <a:spLocks noChangeArrowheads="1"/>
              </p:cNvSpPr>
              <p:nvPr/>
            </p:nvSpPr>
            <p:spPr bwMode="auto">
              <a:xfrm>
                <a:off x="380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7" name="Text Box 82"/>
              <p:cNvSpPr txBox="1">
                <a:spLocks noChangeArrowheads="1"/>
              </p:cNvSpPr>
              <p:nvPr/>
            </p:nvSpPr>
            <p:spPr bwMode="auto">
              <a:xfrm>
                <a:off x="375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48" name="Oval 83"/>
              <p:cNvSpPr>
                <a:spLocks noChangeArrowheads="1"/>
              </p:cNvSpPr>
              <p:nvPr/>
            </p:nvSpPr>
            <p:spPr bwMode="auto">
              <a:xfrm>
                <a:off x="365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49" name="Text Box 84"/>
              <p:cNvSpPr txBox="1">
                <a:spLocks noChangeArrowheads="1"/>
              </p:cNvSpPr>
              <p:nvPr/>
            </p:nvSpPr>
            <p:spPr bwMode="auto">
              <a:xfrm>
                <a:off x="361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50" name="Oval 85"/>
              <p:cNvSpPr>
                <a:spLocks noChangeArrowheads="1"/>
              </p:cNvSpPr>
              <p:nvPr/>
            </p:nvSpPr>
            <p:spPr bwMode="auto">
              <a:xfrm>
                <a:off x="409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1" name="Text Box 86"/>
              <p:cNvSpPr txBox="1">
                <a:spLocks noChangeArrowheads="1"/>
              </p:cNvSpPr>
              <p:nvPr/>
            </p:nvSpPr>
            <p:spPr bwMode="auto">
              <a:xfrm>
                <a:off x="404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52" name="Oval 87"/>
              <p:cNvSpPr>
                <a:spLocks noChangeArrowheads="1"/>
              </p:cNvSpPr>
              <p:nvPr/>
            </p:nvSpPr>
            <p:spPr bwMode="auto">
              <a:xfrm>
                <a:off x="4234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3" name="Text Box 88"/>
              <p:cNvSpPr txBox="1">
                <a:spLocks noChangeArrowheads="1"/>
              </p:cNvSpPr>
              <p:nvPr/>
            </p:nvSpPr>
            <p:spPr bwMode="auto">
              <a:xfrm>
                <a:off x="4186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54" name="Oval 89"/>
              <p:cNvSpPr>
                <a:spLocks noChangeArrowheads="1"/>
              </p:cNvSpPr>
              <p:nvPr/>
            </p:nvSpPr>
            <p:spPr bwMode="auto">
              <a:xfrm>
                <a:off x="4378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5" name="Text Box 90"/>
              <p:cNvSpPr txBox="1">
                <a:spLocks noChangeArrowheads="1"/>
              </p:cNvSpPr>
              <p:nvPr/>
            </p:nvSpPr>
            <p:spPr bwMode="auto">
              <a:xfrm>
                <a:off x="4330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56" name="Oval 91"/>
              <p:cNvSpPr>
                <a:spLocks noChangeArrowheads="1"/>
              </p:cNvSpPr>
              <p:nvPr/>
            </p:nvSpPr>
            <p:spPr bwMode="auto">
              <a:xfrm>
                <a:off x="4522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7" name="Text Box 92"/>
              <p:cNvSpPr txBox="1">
                <a:spLocks noChangeArrowheads="1"/>
              </p:cNvSpPr>
              <p:nvPr/>
            </p:nvSpPr>
            <p:spPr bwMode="auto">
              <a:xfrm>
                <a:off x="4474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58" name="Oval 93"/>
              <p:cNvSpPr>
                <a:spLocks noChangeArrowheads="1"/>
              </p:cNvSpPr>
              <p:nvPr/>
            </p:nvSpPr>
            <p:spPr bwMode="auto">
              <a:xfrm>
                <a:off x="4666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59" name="Text Box 94"/>
              <p:cNvSpPr txBox="1">
                <a:spLocks noChangeArrowheads="1"/>
              </p:cNvSpPr>
              <p:nvPr/>
            </p:nvSpPr>
            <p:spPr bwMode="auto">
              <a:xfrm>
                <a:off x="4618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60" name="Oval 95"/>
              <p:cNvSpPr>
                <a:spLocks noChangeArrowheads="1"/>
              </p:cNvSpPr>
              <p:nvPr/>
            </p:nvSpPr>
            <p:spPr bwMode="auto">
              <a:xfrm>
                <a:off x="4810" y="1217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1" name="Text Box 96"/>
              <p:cNvSpPr txBox="1">
                <a:spLocks noChangeArrowheads="1"/>
              </p:cNvSpPr>
              <p:nvPr/>
            </p:nvSpPr>
            <p:spPr bwMode="auto">
              <a:xfrm>
                <a:off x="4762" y="1130"/>
                <a:ext cx="24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+</a:t>
                </a:r>
                <a:endParaRPr lang="en-US" altLang="zh-CN" sz="28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62" name="Line 97"/>
              <p:cNvSpPr>
                <a:spLocks noChangeShapeType="1"/>
              </p:cNvSpPr>
              <p:nvPr/>
            </p:nvSpPr>
            <p:spPr bwMode="auto">
              <a:xfrm>
                <a:off x="2890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3" name="Line 98"/>
              <p:cNvSpPr>
                <a:spLocks noChangeShapeType="1"/>
              </p:cNvSpPr>
              <p:nvPr/>
            </p:nvSpPr>
            <p:spPr bwMode="auto">
              <a:xfrm flipH="1">
                <a:off x="2890" y="785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4" name="Line 99"/>
              <p:cNvSpPr>
                <a:spLocks noChangeShapeType="1"/>
              </p:cNvSpPr>
              <p:nvPr/>
            </p:nvSpPr>
            <p:spPr bwMode="auto">
              <a:xfrm flipH="1">
                <a:off x="2890" y="881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5" name="Line 100"/>
              <p:cNvSpPr>
                <a:spLocks noChangeShapeType="1"/>
              </p:cNvSpPr>
              <p:nvPr/>
            </p:nvSpPr>
            <p:spPr bwMode="auto">
              <a:xfrm flipH="1">
                <a:off x="2890" y="977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6" name="Line 101"/>
              <p:cNvSpPr>
                <a:spLocks noChangeShapeType="1"/>
              </p:cNvSpPr>
              <p:nvPr/>
            </p:nvSpPr>
            <p:spPr bwMode="auto">
              <a:xfrm flipH="1">
                <a:off x="2890" y="1073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7" name="Line 102"/>
              <p:cNvSpPr>
                <a:spLocks noChangeShapeType="1"/>
              </p:cNvSpPr>
              <p:nvPr/>
            </p:nvSpPr>
            <p:spPr bwMode="auto">
              <a:xfrm>
                <a:off x="2890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8" name="Line 103"/>
              <p:cNvSpPr>
                <a:spLocks noChangeShapeType="1"/>
              </p:cNvSpPr>
              <p:nvPr/>
            </p:nvSpPr>
            <p:spPr bwMode="auto">
              <a:xfrm>
                <a:off x="4954" y="689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69" name="Line 104"/>
              <p:cNvSpPr>
                <a:spLocks noChangeShapeType="1"/>
              </p:cNvSpPr>
              <p:nvPr/>
            </p:nvSpPr>
            <p:spPr bwMode="auto">
              <a:xfrm>
                <a:off x="5002" y="1217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70" name="Line 105"/>
              <p:cNvSpPr>
                <a:spLocks noChangeShapeType="1"/>
              </p:cNvSpPr>
              <p:nvPr/>
            </p:nvSpPr>
            <p:spPr bwMode="auto">
              <a:xfrm>
                <a:off x="4954" y="785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71" name="Line 106"/>
              <p:cNvSpPr>
                <a:spLocks noChangeShapeType="1"/>
              </p:cNvSpPr>
              <p:nvPr/>
            </p:nvSpPr>
            <p:spPr bwMode="auto">
              <a:xfrm>
                <a:off x="5002" y="881"/>
                <a:ext cx="374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72" name="Line 107"/>
              <p:cNvSpPr>
                <a:spLocks noChangeShapeType="1"/>
              </p:cNvSpPr>
              <p:nvPr/>
            </p:nvSpPr>
            <p:spPr bwMode="auto">
              <a:xfrm>
                <a:off x="5002" y="977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73" name="Line 108"/>
              <p:cNvSpPr>
                <a:spLocks noChangeShapeType="1"/>
              </p:cNvSpPr>
              <p:nvPr/>
            </p:nvSpPr>
            <p:spPr bwMode="auto">
              <a:xfrm>
                <a:off x="5002" y="1073"/>
                <a:ext cx="33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tailEnd type="non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4584" name="Object 109"/>
              <p:cNvGraphicFramePr>
                <a:graphicFrameLocks noChangeAspect="1"/>
              </p:cNvGraphicFramePr>
              <p:nvPr/>
            </p:nvGraphicFramePr>
            <p:xfrm>
              <a:off x="5157" y="768"/>
              <a:ext cx="219" cy="2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704" name="Equation" r:id="rId27" imgW="215900" imgH="266065" progId="Equation.3">
                      <p:embed/>
                    </p:oleObj>
                  </mc:Choice>
                  <mc:Fallback>
                    <p:oleObj name="Equation" r:id="rId27" imgW="215900" imgH="266065" progId="Equation.3">
                      <p:embed/>
                      <p:pic>
                        <p:nvPicPr>
                          <p:cNvPr id="0" name="Object 109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57" y="768"/>
                            <a:ext cx="219" cy="27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1" name="Text Box 110"/>
            <p:cNvSpPr txBox="1">
              <a:spLocks noChangeArrowheads="1"/>
            </p:cNvSpPr>
            <p:nvPr/>
          </p:nvSpPr>
          <p:spPr bwMode="auto">
            <a:xfrm>
              <a:off x="3322" y="1457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2" name="Text Box 111"/>
            <p:cNvSpPr txBox="1">
              <a:spLocks noChangeArrowheads="1"/>
            </p:cNvSpPr>
            <p:nvPr/>
          </p:nvSpPr>
          <p:spPr bwMode="auto">
            <a:xfrm>
              <a:off x="3322" y="833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latin typeface="Times New Roman" panose="02020603050405020304" pitchFamily="18" charset="0"/>
              </a:endParaRPr>
            </a:p>
          </p:txBody>
        </p:sp>
        <p:sp>
          <p:nvSpPr>
            <p:cNvPr id="13" name="Text Box 112"/>
            <p:cNvSpPr txBox="1">
              <a:spLocks noChangeArrowheads="1"/>
            </p:cNvSpPr>
            <p:nvPr/>
          </p:nvSpPr>
          <p:spPr bwMode="auto">
            <a:xfrm>
              <a:off x="4522" y="785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4" name="Text Box 113"/>
            <p:cNvSpPr txBox="1">
              <a:spLocks noChangeArrowheads="1"/>
            </p:cNvSpPr>
            <p:nvPr/>
          </p:nvSpPr>
          <p:spPr bwMode="auto">
            <a:xfrm>
              <a:off x="4522" y="1409"/>
              <a:ext cx="11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zh-CN" sz="2800" b="1">
                <a:solidFill>
                  <a:srgbClr val="CC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14"/>
          <p:cNvGrpSpPr/>
          <p:nvPr/>
        </p:nvGrpSpPr>
        <p:grpSpPr bwMode="auto">
          <a:xfrm>
            <a:off x="5437188" y="1074738"/>
            <a:ext cx="2590800" cy="1552575"/>
            <a:chOff x="3282" y="672"/>
            <a:chExt cx="1632" cy="978"/>
          </a:xfrm>
        </p:grpSpPr>
        <p:grpSp>
          <p:nvGrpSpPr>
            <p:cNvPr id="24606" name="Group 115"/>
            <p:cNvGrpSpPr/>
            <p:nvPr/>
          </p:nvGrpSpPr>
          <p:grpSpPr bwMode="auto">
            <a:xfrm>
              <a:off x="3282" y="747"/>
              <a:ext cx="1632" cy="903"/>
              <a:chOff x="3264" y="825"/>
              <a:chExt cx="1632" cy="903"/>
            </a:xfrm>
          </p:grpSpPr>
          <p:sp>
            <p:nvSpPr>
              <p:cNvPr id="24607" name="Rectangle 116"/>
              <p:cNvSpPr>
                <a:spLocks noChangeArrowheads="1"/>
              </p:cNvSpPr>
              <p:nvPr/>
            </p:nvSpPr>
            <p:spPr bwMode="auto">
              <a:xfrm>
                <a:off x="3514" y="1023"/>
                <a:ext cx="1008" cy="576"/>
              </a:xfrm>
              <a:prstGeom prst="rect">
                <a:avLst/>
              </a:prstGeom>
              <a:noFill/>
              <a:ln w="28575">
                <a:solidFill>
                  <a:srgbClr val="0000FF"/>
                </a:solidFill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08" name="Line 117"/>
              <p:cNvSpPr>
                <a:spLocks noChangeShapeType="1"/>
              </p:cNvSpPr>
              <p:nvPr/>
            </p:nvSpPr>
            <p:spPr bwMode="auto">
              <a:xfrm flipH="1">
                <a:off x="3898" y="1591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tailEnd type="triangle" w="lg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09" name="Line 118"/>
              <p:cNvSpPr>
                <a:spLocks noChangeShapeType="1"/>
              </p:cNvSpPr>
              <p:nvPr/>
            </p:nvSpPr>
            <p:spPr bwMode="auto">
              <a:xfrm>
                <a:off x="3898" y="1023"/>
                <a:ext cx="14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tailEnd type="triangle" w="lg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4583" name="Object 119"/>
              <p:cNvGraphicFramePr>
                <a:graphicFrameLocks noChangeAspect="1"/>
              </p:cNvGraphicFramePr>
              <p:nvPr/>
            </p:nvGraphicFramePr>
            <p:xfrm>
              <a:off x="4140" y="1383"/>
              <a:ext cx="180" cy="2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705" name="Equation" r:id="rId29" imgW="190500" imgH="228600" progId="Equation.3">
                      <p:embed/>
                    </p:oleObj>
                  </mc:Choice>
                  <mc:Fallback>
                    <p:oleObj name="Equation" r:id="rId29" imgW="190500" imgH="228600" progId="Equation.3">
                      <p:embed/>
                      <p:pic>
                        <p:nvPicPr>
                          <p:cNvPr id="0" name="Object 119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0" y="1383"/>
                            <a:ext cx="180" cy="21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 Box 120"/>
              <p:cNvSpPr txBox="1">
                <a:spLocks noChangeArrowheads="1"/>
              </p:cNvSpPr>
              <p:nvPr/>
            </p:nvSpPr>
            <p:spPr bwMode="auto">
              <a:xfrm>
                <a:off x="3264" y="825"/>
                <a:ext cx="432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M</a:t>
                </a:r>
              </a:p>
            </p:txBody>
          </p:sp>
          <p:sp>
            <p:nvSpPr>
              <p:cNvPr id="17" name="Text Box 121"/>
              <p:cNvSpPr txBox="1">
                <a:spLocks noChangeArrowheads="1"/>
              </p:cNvSpPr>
              <p:nvPr/>
            </p:nvSpPr>
            <p:spPr bwMode="auto">
              <a:xfrm>
                <a:off x="4464" y="840"/>
                <a:ext cx="432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N</a:t>
                </a:r>
              </a:p>
            </p:txBody>
          </p:sp>
          <p:sp>
            <p:nvSpPr>
              <p:cNvPr id="18" name="Text Box 122"/>
              <p:cNvSpPr txBox="1">
                <a:spLocks noChangeArrowheads="1"/>
              </p:cNvSpPr>
              <p:nvPr/>
            </p:nvSpPr>
            <p:spPr bwMode="auto">
              <a:xfrm>
                <a:off x="3264" y="1401"/>
                <a:ext cx="38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P</a:t>
                </a:r>
              </a:p>
            </p:txBody>
          </p:sp>
          <p:sp>
            <p:nvSpPr>
              <p:cNvPr id="19" name="Text Box 123"/>
              <p:cNvSpPr txBox="1">
                <a:spLocks noChangeArrowheads="1"/>
              </p:cNvSpPr>
              <p:nvPr/>
            </p:nvSpPr>
            <p:spPr bwMode="auto">
              <a:xfrm>
                <a:off x="4512" y="1401"/>
                <a:ext cx="384" cy="32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i="1">
                    <a:solidFill>
                      <a:srgbClr val="0000FF"/>
                    </a:solidFill>
                    <a:latin typeface="Times New Roman" panose="02020603050405020304" pitchFamily="18" charset="0"/>
                  </a:rPr>
                  <a:t>O</a:t>
                </a:r>
              </a:p>
            </p:txBody>
          </p:sp>
        </p:grpSp>
        <p:graphicFrame>
          <p:nvGraphicFramePr>
            <p:cNvPr id="24581" name="Object 124"/>
            <p:cNvGraphicFramePr>
              <a:graphicFrameLocks noChangeAspect="1"/>
            </p:cNvGraphicFramePr>
            <p:nvPr/>
          </p:nvGraphicFramePr>
          <p:xfrm>
            <a:off x="3696" y="672"/>
            <a:ext cx="212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6" name="公式" r:id="rId31" imgW="177800" imgH="241300" progId="Equation.3">
                    <p:embed/>
                  </p:oleObj>
                </mc:Choice>
                <mc:Fallback>
                  <p:oleObj name="公式" r:id="rId31" imgW="177800" imgH="241300" progId="Equation.3">
                    <p:embed/>
                    <p:pic>
                      <p:nvPicPr>
                        <p:cNvPr id="0" name="Object 1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672"/>
                          <a:ext cx="212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2" name="Object 125"/>
            <p:cNvGraphicFramePr>
              <a:graphicFrameLocks noChangeAspect="1"/>
            </p:cNvGraphicFramePr>
            <p:nvPr/>
          </p:nvGraphicFramePr>
          <p:xfrm>
            <a:off x="3579" y="1249"/>
            <a:ext cx="228" cy="2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707" name="公式" r:id="rId33" imgW="190500" imgH="241300" progId="Equation.3">
                    <p:embed/>
                  </p:oleObj>
                </mc:Choice>
                <mc:Fallback>
                  <p:oleObj name="公式" r:id="rId33" imgW="190500" imgH="241300" progId="Equation.3">
                    <p:embed/>
                    <p:pic>
                      <p:nvPicPr>
                        <p:cNvPr id="0" name="Object 1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9" y="1249"/>
                          <a:ext cx="228" cy="2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7230" name="Text Box 126"/>
          <p:cNvSpPr txBox="1">
            <a:spLocks noChangeArrowheads="1"/>
          </p:cNvSpPr>
          <p:nvPr/>
        </p:nvSpPr>
        <p:spPr bwMode="auto">
          <a:xfrm>
            <a:off x="3794125" y="6035675"/>
            <a:ext cx="5349875" cy="51911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kumimoji="1"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单纯由安培环路定理难以证明</a:t>
            </a:r>
            <a:r>
              <a:rPr kumimoji="1"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4605" name="Text Box 127"/>
          <p:cNvSpPr txBox="1">
            <a:spLocks noChangeArrowheads="1"/>
          </p:cNvSpPr>
          <p:nvPr/>
        </p:nvSpPr>
        <p:spPr bwMode="auto">
          <a:xfrm>
            <a:off x="250825" y="1182688"/>
            <a:ext cx="3816350" cy="9461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管外侧附近，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也应平行于螺线管</a:t>
            </a:r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/>
      <p:bldP spid="47123" grpId="0"/>
      <p:bldP spid="47125" grpId="0"/>
      <p:bldP spid="47130" grpId="0"/>
      <p:bldP spid="47230" grpId="0"/>
      <p:bldP spid="246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87643" y="2655888"/>
          <a:ext cx="5057775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公式" r:id="rId3" imgW="1816100" imgH="457200" progId="Equation.3">
                  <p:embed/>
                </p:oleObj>
              </mc:Choice>
              <mc:Fallback>
                <p:oleObj name="公式" r:id="rId3" imgW="18161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643" y="2655888"/>
                        <a:ext cx="5057775" cy="1216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"/>
          <p:cNvGrpSpPr/>
          <p:nvPr/>
        </p:nvGrpSpPr>
        <p:grpSpPr bwMode="auto">
          <a:xfrm>
            <a:off x="5151438" y="4503738"/>
            <a:ext cx="3884612" cy="1373187"/>
            <a:chOff x="2928" y="3022"/>
            <a:chExt cx="2447" cy="865"/>
          </a:xfrm>
        </p:grpSpPr>
        <p:sp>
          <p:nvSpPr>
            <p:cNvPr id="2082" name="Text Box 4"/>
            <p:cNvSpPr txBox="1">
              <a:spLocks noChangeArrowheads="1"/>
            </p:cNvSpPr>
            <p:nvPr/>
          </p:nvSpPr>
          <p:spPr bwMode="auto">
            <a:xfrm>
              <a:off x="2928" y="3022"/>
              <a:ext cx="2447" cy="8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zh-CN" sz="2800" b="1">
                  <a:latin typeface="Times New Roman" panose="02020603050405020304" pitchFamily="18" charset="0"/>
                </a:rPr>
                <a:t>  </a:t>
              </a:r>
              <a:r>
                <a:rPr lang="en-US" altLang="zh-CN" sz="2800" b="1">
                  <a:latin typeface="Times New Roman" panose="02020603050405020304" pitchFamily="18" charset="0"/>
                </a:rPr>
                <a:t>    </a:t>
              </a:r>
              <a:r>
                <a:rPr lang="zh-CN" altLang="en-US" sz="2800" b="1">
                  <a:latin typeface="Times New Roman" panose="02020603050405020304" pitchFamily="18" charset="0"/>
                </a:rPr>
                <a:t>设闭合回路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    为圆形回路</a:t>
              </a:r>
              <a:r>
                <a:rPr lang="zh-CN" altLang="zh-CN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（</a:t>
              </a:r>
              <a:r>
                <a:rPr lang="zh-CN" altLang="en-US" sz="2800" b="1">
                  <a:latin typeface="Times New Roman" panose="02020603050405020304" pitchFamily="18" charset="0"/>
                </a:rPr>
                <a:t>    与    成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右</a:t>
              </a:r>
              <a:r>
                <a:rPr lang="zh-CN" altLang="en-US" sz="2800" b="1">
                  <a:latin typeface="Times New Roman" panose="02020603050405020304" pitchFamily="18" charset="0"/>
                </a:rPr>
                <a:t>螺旋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）</a:t>
              </a:r>
              <a:endParaRPr lang="zh-CN" altLang="en-US" sz="2800" b="1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060" name="Object 5"/>
            <p:cNvGraphicFramePr>
              <a:graphicFrameLocks noChangeAspect="1"/>
            </p:cNvGraphicFramePr>
            <p:nvPr/>
          </p:nvGraphicFramePr>
          <p:xfrm>
            <a:off x="4348" y="3339"/>
            <a:ext cx="301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2" name="Equation" r:id="rId5" imgW="165100" imgH="228600" progId="Equation.3">
                    <p:embed/>
                  </p:oleObj>
                </mc:Choice>
                <mc:Fallback>
                  <p:oleObj name="Equation" r:id="rId5" imgW="16510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8" y="3339"/>
                          <a:ext cx="301" cy="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61" name="Object 6"/>
            <p:cNvGraphicFramePr>
              <a:graphicFrameLocks noChangeAspect="1"/>
            </p:cNvGraphicFramePr>
            <p:nvPr/>
          </p:nvGraphicFramePr>
          <p:xfrm>
            <a:off x="4513" y="3051"/>
            <a:ext cx="158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3" name="Equation" r:id="rId7" imgW="114300" imgH="254000" progId="Equation.3">
                    <p:embed/>
                  </p:oleObj>
                </mc:Choice>
                <mc:Fallback>
                  <p:oleObj name="Equation" r:id="rId7" imgW="114300" imgH="2540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3" y="3051"/>
                          <a:ext cx="158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62" name="Object 7"/>
            <p:cNvGraphicFramePr>
              <a:graphicFrameLocks noChangeAspect="1"/>
            </p:cNvGraphicFramePr>
            <p:nvPr/>
          </p:nvGraphicFramePr>
          <p:xfrm>
            <a:off x="3875" y="3324"/>
            <a:ext cx="184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4" name="Equation" r:id="rId9" imgW="114300" imgH="254000" progId="Equation.3">
                    <p:embed/>
                  </p:oleObj>
                </mc:Choice>
                <mc:Fallback>
                  <p:oleObj name="Equation" r:id="rId9" imgW="114300" imgH="2540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5" y="3324"/>
                          <a:ext cx="184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1476375" y="4797425"/>
          <a:ext cx="21971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0" imgW="837565" imgH="292100" progId="Equation.3">
                  <p:embed/>
                </p:oleObj>
              </mc:Choice>
              <mc:Fallback>
                <p:oleObj name="Equation" r:id="rId10" imgW="837565" imgH="292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4797425"/>
                        <a:ext cx="2197100" cy="7715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3635375" y="903605"/>
          <a:ext cx="1709738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12" imgW="635000" imgH="393700" progId="Equation.3">
                  <p:embed/>
                </p:oleObj>
              </mc:Choice>
              <mc:Fallback>
                <p:oleObj name="Equation" r:id="rId12" imgW="635000" imgH="3937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903605"/>
                        <a:ext cx="1709738" cy="1050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071563" y="0"/>
            <a:ext cx="5329237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3200" b="1">
                <a:solidFill>
                  <a:srgbClr val="A50021"/>
                </a:solidFill>
              </a:rPr>
              <a:t>安培环路定理的证明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1476375" y="3789363"/>
          <a:ext cx="174625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公式" r:id="rId14" imgW="24384000" imgH="12598400" progId="Equation.3">
                  <p:embed/>
                </p:oleObj>
              </mc:Choice>
              <mc:Fallback>
                <p:oleObj name="公式" r:id="rId14" imgW="24384000" imgH="12598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789363"/>
                        <a:ext cx="174625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40970" y="1047750"/>
            <a:ext cx="3494405" cy="6940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2800" b="1"/>
              <a:t>无限长直电流的磁场：</a:t>
            </a:r>
            <a:r>
              <a:rPr kumimoji="1" lang="zh-CN" altLang="en-US" sz="2800" b="1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066" name="Rectangle 14"/>
          <p:cNvSpPr>
            <a:spLocks noChangeArrowheads="1"/>
          </p:cNvSpPr>
          <p:nvPr/>
        </p:nvSpPr>
        <p:spPr bwMode="auto">
          <a:xfrm>
            <a:off x="5397500" y="922338"/>
            <a:ext cx="3352800" cy="3581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15"/>
          <p:cNvGrpSpPr/>
          <p:nvPr/>
        </p:nvGrpSpPr>
        <p:grpSpPr bwMode="auto">
          <a:xfrm>
            <a:off x="6502400" y="1208088"/>
            <a:ext cx="685800" cy="2971800"/>
            <a:chOff x="1420" y="719"/>
            <a:chExt cx="432" cy="1872"/>
          </a:xfrm>
        </p:grpSpPr>
        <p:sp>
          <p:nvSpPr>
            <p:cNvPr id="5" name="AutoShape 16"/>
            <p:cNvSpPr>
              <a:spLocks noChangeArrowheads="1"/>
            </p:cNvSpPr>
            <p:nvPr/>
          </p:nvSpPr>
          <p:spPr bwMode="auto">
            <a:xfrm>
              <a:off x="1756" y="1631"/>
              <a:ext cx="96" cy="960"/>
            </a:xfrm>
            <a:prstGeom prst="can">
              <a:avLst>
                <a:gd name="adj" fmla="val 40972"/>
              </a:avLst>
            </a:prstGeom>
            <a:gradFill rotWithShape="0">
              <a:gsLst>
                <a:gs pos="0">
                  <a:srgbClr val="8F8F72"/>
                </a:gs>
                <a:gs pos="50000">
                  <a:srgbClr val="FFFFCC"/>
                </a:gs>
                <a:gs pos="100000">
                  <a:srgbClr val="8F8F7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1756" y="767"/>
              <a:ext cx="96" cy="960"/>
            </a:xfrm>
            <a:prstGeom prst="can">
              <a:avLst>
                <a:gd name="adj" fmla="val 40972"/>
              </a:avLst>
            </a:prstGeom>
            <a:gradFill rotWithShape="0">
              <a:gsLst>
                <a:gs pos="0">
                  <a:srgbClr val="8F8F72"/>
                </a:gs>
                <a:gs pos="50000">
                  <a:srgbClr val="FFFFCC"/>
                </a:gs>
                <a:gs pos="100000">
                  <a:srgbClr val="8F8F7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 flipV="1">
              <a:off x="1660" y="719"/>
              <a:ext cx="1" cy="38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059" name="Object 19"/>
            <p:cNvGraphicFramePr>
              <a:graphicFrameLocks noChangeAspect="1"/>
            </p:cNvGraphicFramePr>
            <p:nvPr/>
          </p:nvGraphicFramePr>
          <p:xfrm>
            <a:off x="1420" y="815"/>
            <a:ext cx="195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8" name="Equation" r:id="rId16" imgW="165100" imgH="228600" progId="Equation.3">
                    <p:embed/>
                  </p:oleObj>
                </mc:Choice>
                <mc:Fallback>
                  <p:oleObj name="Equation" r:id="rId16" imgW="165100" imgH="228600" progId="Equation.3">
                    <p:embed/>
                    <p:pic>
                      <p:nvPicPr>
                        <p:cNvPr id="0" name="Object 19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0" y="815"/>
                          <a:ext cx="195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组合 13"/>
          <p:cNvGrpSpPr/>
          <p:nvPr/>
        </p:nvGrpSpPr>
        <p:grpSpPr>
          <a:xfrm>
            <a:off x="5904003" y="2160307"/>
            <a:ext cx="2362200" cy="1403350"/>
            <a:chOff x="9280" y="3463"/>
            <a:chExt cx="3720" cy="2210"/>
          </a:xfrm>
        </p:grpSpPr>
        <p:sp>
          <p:nvSpPr>
            <p:cNvPr id="2075" name="Oval 21"/>
            <p:cNvSpPr>
              <a:spLocks noChangeArrowheads="1"/>
            </p:cNvSpPr>
            <p:nvPr/>
          </p:nvSpPr>
          <p:spPr bwMode="auto">
            <a:xfrm>
              <a:off x="9280" y="3463"/>
              <a:ext cx="3720" cy="1920"/>
            </a:xfrm>
            <a:prstGeom prst="ellipse">
              <a:avLst/>
            </a:prstGeom>
            <a:noFill/>
            <a:ln w="9525">
              <a:solidFill>
                <a:srgbClr val="CC00CC"/>
              </a:solidFill>
              <a:prstDash val="solid"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Line 22"/>
            <p:cNvSpPr>
              <a:spLocks noChangeShapeType="1"/>
            </p:cNvSpPr>
            <p:nvPr/>
          </p:nvSpPr>
          <p:spPr bwMode="auto">
            <a:xfrm flipV="1">
              <a:off x="11860" y="5185"/>
              <a:ext cx="550" cy="15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Text Box 23"/>
            <p:cNvSpPr txBox="1">
              <a:spLocks noChangeArrowheads="1"/>
            </p:cNvSpPr>
            <p:nvPr/>
          </p:nvSpPr>
          <p:spPr bwMode="auto">
            <a:xfrm>
              <a:off x="10600" y="3928"/>
              <a:ext cx="570" cy="8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o</a:t>
              </a:r>
            </a:p>
          </p:txBody>
        </p:sp>
        <p:sp>
          <p:nvSpPr>
            <p:cNvPr id="11" name="Line 24"/>
            <p:cNvSpPr>
              <a:spLocks noChangeShapeType="1"/>
            </p:cNvSpPr>
            <p:nvPr/>
          </p:nvSpPr>
          <p:spPr bwMode="auto">
            <a:xfrm flipV="1">
              <a:off x="11200" y="4048"/>
              <a:ext cx="1680" cy="36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2057" name="Object 25"/>
            <p:cNvGraphicFramePr>
              <a:graphicFrameLocks noChangeAspect="1"/>
            </p:cNvGraphicFramePr>
            <p:nvPr/>
          </p:nvGraphicFramePr>
          <p:xfrm>
            <a:off x="11680" y="4228"/>
            <a:ext cx="510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9" name="Equation" r:id="rId18" imgW="215900" imgH="228600" progId="Equation.3">
                    <p:embed/>
                  </p:oleObj>
                </mc:Choice>
                <mc:Fallback>
                  <p:oleObj name="Equation" r:id="rId18" imgW="215900" imgH="228600" progId="Equation.3">
                    <p:embed/>
                    <p:pic>
                      <p:nvPicPr>
                        <p:cNvPr id="0" name="Object 25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80" y="4228"/>
                          <a:ext cx="510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8" name="Object 26"/>
            <p:cNvGraphicFramePr>
              <a:graphicFrameLocks noChangeAspect="1"/>
            </p:cNvGraphicFramePr>
            <p:nvPr/>
          </p:nvGraphicFramePr>
          <p:xfrm>
            <a:off x="11440" y="5008"/>
            <a:ext cx="338" cy="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0" name="Equation" r:id="rId20" imgW="114300" imgH="254000" progId="Equation.3">
                    <p:embed/>
                  </p:oleObj>
                </mc:Choice>
                <mc:Fallback>
                  <p:oleObj name="Equation" r:id="rId20" imgW="114300" imgH="254000" progId="Equation.3">
                    <p:embed/>
                    <p:pic>
                      <p:nvPicPr>
                        <p:cNvPr id="0" name="Object 26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40" y="5008"/>
                          <a:ext cx="338" cy="6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组合 15"/>
          <p:cNvGrpSpPr/>
          <p:nvPr/>
        </p:nvGrpSpPr>
        <p:grpSpPr>
          <a:xfrm>
            <a:off x="7552055" y="1459230"/>
            <a:ext cx="1270000" cy="1240790"/>
            <a:chOff x="11893" y="2298"/>
            <a:chExt cx="2000" cy="1954"/>
          </a:xfrm>
        </p:grpSpPr>
        <p:grpSp>
          <p:nvGrpSpPr>
            <p:cNvPr id="12" name="Group 27"/>
            <p:cNvGrpSpPr/>
            <p:nvPr/>
          </p:nvGrpSpPr>
          <p:grpSpPr bwMode="auto">
            <a:xfrm>
              <a:off x="11893" y="2298"/>
              <a:ext cx="1160" cy="1955"/>
              <a:chOff x="4480" y="1872"/>
              <a:chExt cx="464" cy="782"/>
            </a:xfrm>
          </p:grpSpPr>
          <p:sp>
            <p:nvSpPr>
              <p:cNvPr id="2074" name="Freeform 28"/>
              <p:cNvSpPr/>
              <p:nvPr/>
            </p:nvSpPr>
            <p:spPr bwMode="auto">
              <a:xfrm>
                <a:off x="4480" y="2085"/>
                <a:ext cx="464" cy="555"/>
              </a:xfrm>
              <a:custGeom>
                <a:avLst/>
                <a:gdLst>
                  <a:gd name="T0" fmla="*/ 464 w 464"/>
                  <a:gd name="T1" fmla="*/ 555 h 555"/>
                  <a:gd name="T2" fmla="*/ 0 w 464"/>
                  <a:gd name="T3" fmla="*/ 0 h 555"/>
                  <a:gd name="T4" fmla="*/ 0 60000 65536"/>
                  <a:gd name="T5" fmla="*/ 0 60000 65536"/>
                  <a:gd name="T6" fmla="*/ 0 w 464"/>
                  <a:gd name="T7" fmla="*/ 0 h 555"/>
                  <a:gd name="T8" fmla="*/ 464 w 464"/>
                  <a:gd name="T9" fmla="*/ 555 h 55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64" h="555">
                    <a:moveTo>
                      <a:pt x="464" y="555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056" name="Object 29"/>
              <p:cNvGraphicFramePr>
                <a:graphicFrameLocks noChangeAspect="1"/>
              </p:cNvGraphicFramePr>
              <p:nvPr/>
            </p:nvGraphicFramePr>
            <p:xfrm>
              <a:off x="4608" y="1872"/>
              <a:ext cx="263" cy="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1" name="Equation" r:id="rId22" imgW="215900" imgH="266065" progId="Equation.3">
                      <p:embed/>
                    </p:oleObj>
                  </mc:Choice>
                  <mc:Fallback>
                    <p:oleObj name="Equation" r:id="rId22" imgW="215900" imgH="266065" progId="Equation.3">
                      <p:embed/>
                      <p:pic>
                        <p:nvPicPr>
                          <p:cNvPr id="0" name="Object 29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08" y="1872"/>
                            <a:ext cx="263" cy="32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Freeform 28"/>
              <p:cNvSpPr/>
              <p:nvPr/>
            </p:nvSpPr>
            <p:spPr bwMode="auto">
              <a:xfrm>
                <a:off x="4480" y="2099"/>
                <a:ext cx="464" cy="555"/>
              </a:xfrm>
              <a:custGeom>
                <a:avLst/>
                <a:gdLst>
                  <a:gd name="T0" fmla="*/ 464 w 464"/>
                  <a:gd name="T1" fmla="*/ 555 h 555"/>
                  <a:gd name="T2" fmla="*/ 0 w 464"/>
                  <a:gd name="T3" fmla="*/ 0 h 555"/>
                  <a:gd name="T4" fmla="*/ 0 60000 65536"/>
                  <a:gd name="T5" fmla="*/ 0 60000 65536"/>
                  <a:gd name="T6" fmla="*/ 0 w 464"/>
                  <a:gd name="T7" fmla="*/ 0 h 555"/>
                  <a:gd name="T8" fmla="*/ 464 w 464"/>
                  <a:gd name="T9" fmla="*/ 555 h 55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64" h="555">
                    <a:moveTo>
                      <a:pt x="464" y="555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Group 30"/>
            <p:cNvGrpSpPr/>
            <p:nvPr/>
          </p:nvGrpSpPr>
          <p:grpSpPr bwMode="auto">
            <a:xfrm>
              <a:off x="12743" y="3393"/>
              <a:ext cx="1150" cy="847"/>
              <a:chOff x="4827" y="2310"/>
              <a:chExt cx="460" cy="339"/>
            </a:xfrm>
          </p:grpSpPr>
          <p:sp>
            <p:nvSpPr>
              <p:cNvPr id="2073" name="Freeform 31"/>
              <p:cNvSpPr/>
              <p:nvPr/>
            </p:nvSpPr>
            <p:spPr bwMode="auto">
              <a:xfrm>
                <a:off x="4827" y="2505"/>
                <a:ext cx="124" cy="144"/>
              </a:xfrm>
              <a:custGeom>
                <a:avLst/>
                <a:gdLst>
                  <a:gd name="T0" fmla="*/ 124 w 124"/>
                  <a:gd name="T1" fmla="*/ 144 h 144"/>
                  <a:gd name="T2" fmla="*/ 0 w 124"/>
                  <a:gd name="T3" fmla="*/ 0 h 144"/>
                  <a:gd name="T4" fmla="*/ 0 60000 65536"/>
                  <a:gd name="T5" fmla="*/ 0 60000 65536"/>
                  <a:gd name="T6" fmla="*/ 0 w 124"/>
                  <a:gd name="T7" fmla="*/ 0 h 144"/>
                  <a:gd name="T8" fmla="*/ 124 w 124"/>
                  <a:gd name="T9" fmla="*/ 144 h 14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4" h="144">
                    <a:moveTo>
                      <a:pt x="124" y="14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2055" name="Object 32"/>
              <p:cNvGraphicFramePr>
                <a:graphicFrameLocks noChangeAspect="1"/>
              </p:cNvGraphicFramePr>
              <p:nvPr/>
            </p:nvGraphicFramePr>
            <p:xfrm>
              <a:off x="4951" y="2310"/>
              <a:ext cx="336" cy="3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2" name="Equation" r:id="rId24" imgW="292100" imgH="292100" progId="Equation.3">
                      <p:embed/>
                    </p:oleObj>
                  </mc:Choice>
                  <mc:Fallback>
                    <p:oleObj name="Equation" r:id="rId24" imgW="292100" imgH="292100" progId="Equation.3">
                      <p:embed/>
                      <p:pic>
                        <p:nvPicPr>
                          <p:cNvPr id="0" name="Object 32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51" y="2310"/>
                            <a:ext cx="336" cy="33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323850" y="2060575"/>
            <a:ext cx="4786313" cy="5286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、对圆形积分的回路</a:t>
            </a:r>
          </a:p>
        </p:txBody>
      </p:sp>
      <p:sp>
        <p:nvSpPr>
          <p:cNvPr id="33" name="Text Box 48"/>
          <p:cNvSpPr txBox="1">
            <a:spLocks noChangeArrowheads="1"/>
          </p:cNvSpPr>
          <p:nvPr/>
        </p:nvSpPr>
        <p:spPr bwMode="auto">
          <a:xfrm>
            <a:off x="250825" y="5876925"/>
            <a:ext cx="482441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若</a:t>
            </a:r>
            <a:r>
              <a:rPr lang="zh-CN" altLang="en-US" sz="2800" b="1">
                <a:latin typeface="Times New Roman" panose="02020603050405020304" pitchFamily="18" charset="0"/>
              </a:rPr>
              <a:t>回路绕向为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顺</a:t>
            </a:r>
            <a:r>
              <a:rPr lang="zh-CN" altLang="en-US" sz="2800" b="1">
                <a:latin typeface="Times New Roman" panose="02020603050405020304" pitchFamily="18" charset="0"/>
              </a:rPr>
              <a:t>时针</a:t>
            </a:r>
            <a:endParaRPr lang="zh-CN" altLang="en-US" sz="28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4" name="Object 49"/>
          <p:cNvGraphicFramePr>
            <a:graphicFrameLocks noChangeAspect="1"/>
          </p:cNvGraphicFramePr>
          <p:nvPr/>
        </p:nvGraphicFramePr>
        <p:xfrm>
          <a:off x="3635375" y="5680075"/>
          <a:ext cx="4700588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Equation" r:id="rId26" imgW="1828800" imgH="393700" progId="Equation.3">
                  <p:embed/>
                </p:oleObj>
              </mc:Choice>
              <mc:Fallback>
                <p:oleObj name="Equation" r:id="rId26" imgW="1828800" imgH="3937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5680075"/>
                        <a:ext cx="4700588" cy="1177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utoUpdateAnimBg="0"/>
      <p:bldP spid="5133" grpId="0" autoUpdateAnimBg="0"/>
      <p:bldP spid="5156" grpId="0" animBg="1" autoUpdateAnimBg="0"/>
      <p:bldP spid="3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8" name="Group 2"/>
          <p:cNvGrpSpPr/>
          <p:nvPr/>
        </p:nvGrpSpPr>
        <p:grpSpPr bwMode="auto">
          <a:xfrm>
            <a:off x="683568" y="980728"/>
            <a:ext cx="2895600" cy="2938462"/>
            <a:chOff x="466" y="667"/>
            <a:chExt cx="1824" cy="1851"/>
          </a:xfrm>
        </p:grpSpPr>
        <p:sp>
          <p:nvSpPr>
            <p:cNvPr id="3108" name="Rectangle 3"/>
            <p:cNvSpPr>
              <a:spLocks noChangeArrowheads="1"/>
            </p:cNvSpPr>
            <p:nvPr/>
          </p:nvSpPr>
          <p:spPr bwMode="auto">
            <a:xfrm>
              <a:off x="466" y="667"/>
              <a:ext cx="1824" cy="18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9" name="AutoShape 4"/>
            <p:cNvSpPr>
              <a:spLocks noChangeArrowheads="1"/>
            </p:cNvSpPr>
            <p:nvPr/>
          </p:nvSpPr>
          <p:spPr bwMode="auto">
            <a:xfrm>
              <a:off x="1267" y="1416"/>
              <a:ext cx="89" cy="882"/>
            </a:xfrm>
            <a:prstGeom prst="can">
              <a:avLst>
                <a:gd name="adj" fmla="val 40604"/>
              </a:avLst>
            </a:prstGeom>
            <a:gradFill rotWithShape="0">
              <a:gsLst>
                <a:gs pos="0">
                  <a:srgbClr val="8F8F72"/>
                </a:gs>
                <a:gs pos="50000">
                  <a:srgbClr val="FFFFCC"/>
                </a:gs>
                <a:gs pos="100000">
                  <a:srgbClr val="8F8F7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0" name="Oval 5"/>
            <p:cNvSpPr>
              <a:spLocks noChangeArrowheads="1"/>
            </p:cNvSpPr>
            <p:nvPr/>
          </p:nvSpPr>
          <p:spPr bwMode="auto">
            <a:xfrm>
              <a:off x="599" y="1284"/>
              <a:ext cx="1380" cy="705"/>
            </a:xfrm>
            <a:prstGeom prst="ellipse">
              <a:avLst/>
            </a:prstGeom>
            <a:noFill/>
            <a:ln w="38100">
              <a:solidFill>
                <a:srgbClr val="CC00CC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1" name="AutoShape 6"/>
            <p:cNvSpPr>
              <a:spLocks noChangeArrowheads="1"/>
            </p:cNvSpPr>
            <p:nvPr/>
          </p:nvSpPr>
          <p:spPr bwMode="auto">
            <a:xfrm>
              <a:off x="1267" y="887"/>
              <a:ext cx="89" cy="750"/>
            </a:xfrm>
            <a:prstGeom prst="can">
              <a:avLst>
                <a:gd name="adj" fmla="val 34527"/>
              </a:avLst>
            </a:prstGeom>
            <a:gradFill rotWithShape="0">
              <a:gsLst>
                <a:gs pos="0">
                  <a:srgbClr val="8F8F72"/>
                </a:gs>
                <a:gs pos="50000">
                  <a:srgbClr val="FFFFCC"/>
                </a:gs>
                <a:gs pos="100000">
                  <a:srgbClr val="8F8F7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2" name="Line 7"/>
            <p:cNvSpPr>
              <a:spLocks noChangeShapeType="1"/>
            </p:cNvSpPr>
            <p:nvPr/>
          </p:nvSpPr>
          <p:spPr bwMode="auto">
            <a:xfrm flipV="1">
              <a:off x="1178" y="711"/>
              <a:ext cx="1" cy="353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3" name="Text Box 8"/>
            <p:cNvSpPr txBox="1">
              <a:spLocks noChangeArrowheads="1"/>
            </p:cNvSpPr>
            <p:nvPr/>
          </p:nvSpPr>
          <p:spPr bwMode="auto">
            <a:xfrm>
              <a:off x="1089" y="1460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i="1">
                  <a:latin typeface="Times New Roman" panose="02020603050405020304" pitchFamily="18" charset="0"/>
                </a:rPr>
                <a:t>o</a:t>
              </a:r>
            </a:p>
          </p:txBody>
        </p:sp>
        <p:sp>
          <p:nvSpPr>
            <p:cNvPr id="3114" name="Line 9"/>
            <p:cNvSpPr>
              <a:spLocks noChangeShapeType="1"/>
            </p:cNvSpPr>
            <p:nvPr/>
          </p:nvSpPr>
          <p:spPr bwMode="auto">
            <a:xfrm flipV="1">
              <a:off x="1311" y="1505"/>
              <a:ext cx="623" cy="13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083" name="Object 10"/>
            <p:cNvGraphicFramePr>
              <a:graphicFrameLocks noChangeAspect="1"/>
            </p:cNvGraphicFramePr>
            <p:nvPr/>
          </p:nvGraphicFramePr>
          <p:xfrm>
            <a:off x="955" y="799"/>
            <a:ext cx="181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8" name="Equation" r:id="rId3" imgW="165100" imgH="228600" progId="Equation.3">
                    <p:embed/>
                  </p:oleObj>
                </mc:Choice>
                <mc:Fallback>
                  <p:oleObj name="Equation" r:id="rId3" imgW="165100" imgH="228600" progId="Equation.3">
                    <p:embed/>
                    <p:pic>
                      <p:nvPicPr>
                        <p:cNvPr id="0" name="Object 10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5" y="799"/>
                          <a:ext cx="181" cy="2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4" name="Object 11"/>
            <p:cNvGraphicFramePr>
              <a:graphicFrameLocks noChangeAspect="1"/>
            </p:cNvGraphicFramePr>
            <p:nvPr/>
          </p:nvGraphicFramePr>
          <p:xfrm>
            <a:off x="1489" y="1571"/>
            <a:ext cx="189" cy="1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9" name="Equation" r:id="rId5" imgW="215900" imgH="228600" progId="Equation.3">
                    <p:embed/>
                  </p:oleObj>
                </mc:Choice>
                <mc:Fallback>
                  <p:oleObj name="Equation" r:id="rId5" imgW="215900" imgH="228600" progId="Equation.3">
                    <p:embed/>
                    <p:pic>
                      <p:nvPicPr>
                        <p:cNvPr id="0" name="Object 1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9" y="1571"/>
                          <a:ext cx="189" cy="1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115" name="Group 12"/>
            <p:cNvGrpSpPr/>
            <p:nvPr/>
          </p:nvGrpSpPr>
          <p:grpSpPr bwMode="auto">
            <a:xfrm>
              <a:off x="1578" y="799"/>
              <a:ext cx="356" cy="706"/>
              <a:chOff x="4560" y="1728"/>
              <a:chExt cx="384" cy="768"/>
            </a:xfrm>
          </p:grpSpPr>
          <p:sp>
            <p:nvSpPr>
              <p:cNvPr id="3118" name="Line 13"/>
              <p:cNvSpPr>
                <a:spLocks noChangeShapeType="1"/>
              </p:cNvSpPr>
              <p:nvPr/>
            </p:nvSpPr>
            <p:spPr bwMode="auto">
              <a:xfrm flipH="1" flipV="1">
                <a:off x="4560" y="1920"/>
                <a:ext cx="384" cy="57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3087" name="Object 14"/>
              <p:cNvGraphicFramePr>
                <a:graphicFrameLocks noChangeAspect="1"/>
              </p:cNvGraphicFramePr>
              <p:nvPr/>
            </p:nvGraphicFramePr>
            <p:xfrm>
              <a:off x="4656" y="1728"/>
              <a:ext cx="263" cy="3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70" name="Equation" r:id="rId7" imgW="215900" imgH="266065" progId="Equation.3">
                      <p:embed/>
                    </p:oleObj>
                  </mc:Choice>
                  <mc:Fallback>
                    <p:oleObj name="Equation" r:id="rId7" imgW="215900" imgH="266065" progId="Equation.3">
                      <p:embed/>
                      <p:pic>
                        <p:nvPicPr>
                          <p:cNvPr id="0" name="Object 14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56" y="1728"/>
                            <a:ext cx="263" cy="32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085" name="Object 15"/>
            <p:cNvGraphicFramePr>
              <a:graphicFrameLocks noChangeAspect="1"/>
            </p:cNvGraphicFramePr>
            <p:nvPr/>
          </p:nvGraphicFramePr>
          <p:xfrm>
            <a:off x="1934" y="1196"/>
            <a:ext cx="312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1" name="Equation" r:id="rId9" imgW="292100" imgH="292100" progId="Equation.3">
                    <p:embed/>
                  </p:oleObj>
                </mc:Choice>
                <mc:Fallback>
                  <p:oleObj name="Equation" r:id="rId9" imgW="292100" imgH="292100" progId="Equation.3">
                    <p:embed/>
                    <p:pic>
                      <p:nvPicPr>
                        <p:cNvPr id="0" name="Object 15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4" y="1196"/>
                          <a:ext cx="312" cy="3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6" name="Object 16"/>
            <p:cNvGraphicFramePr>
              <a:graphicFrameLocks noChangeAspect="1"/>
            </p:cNvGraphicFramePr>
            <p:nvPr/>
          </p:nvGraphicFramePr>
          <p:xfrm>
            <a:off x="1898" y="1769"/>
            <a:ext cx="125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2" name="Equation" r:id="rId11" imgW="114300" imgH="254000" progId="Equation.3">
                    <p:embed/>
                  </p:oleObj>
                </mc:Choice>
                <mc:Fallback>
                  <p:oleObj name="Equation" r:id="rId11" imgW="114300" imgH="254000" progId="Equation.3">
                    <p:embed/>
                    <p:pic>
                      <p:nvPicPr>
                        <p:cNvPr id="0" name="Object 16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8" y="1769"/>
                          <a:ext cx="125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16" name="Line 17"/>
            <p:cNvSpPr>
              <a:spLocks noChangeShapeType="1"/>
            </p:cNvSpPr>
            <p:nvPr/>
          </p:nvSpPr>
          <p:spPr bwMode="auto">
            <a:xfrm>
              <a:off x="866" y="1919"/>
              <a:ext cx="178" cy="44"/>
            </a:xfrm>
            <a:prstGeom prst="line">
              <a:avLst/>
            </a:prstGeom>
            <a:noFill/>
            <a:ln w="44450">
              <a:solidFill>
                <a:srgbClr val="FF3300"/>
              </a:solidFill>
              <a:round/>
              <a:headEnd type="triangl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17" name="Line 18"/>
            <p:cNvSpPr>
              <a:spLocks noChangeShapeType="1"/>
            </p:cNvSpPr>
            <p:nvPr/>
          </p:nvSpPr>
          <p:spPr bwMode="auto">
            <a:xfrm rot="607695" flipH="1" flipV="1">
              <a:off x="1854" y="1409"/>
              <a:ext cx="134" cy="132"/>
            </a:xfrm>
            <a:prstGeom prst="line">
              <a:avLst/>
            </a:prstGeom>
            <a:noFill/>
            <a:ln w="44450">
              <a:solidFill>
                <a:srgbClr val="FF3300"/>
              </a:solidFill>
              <a:round/>
              <a:headEnd type="triangle" w="sm" len="lg"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96" name="Text Box 46"/>
          <p:cNvSpPr txBox="1">
            <a:spLocks noChangeArrowheads="1"/>
          </p:cNvSpPr>
          <p:nvPr/>
        </p:nvSpPr>
        <p:spPr bwMode="auto">
          <a:xfrm>
            <a:off x="1071563" y="0"/>
            <a:ext cx="5329237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3200" b="1">
                <a:solidFill>
                  <a:srgbClr val="A50021"/>
                </a:solidFill>
              </a:rPr>
              <a:t>安培环路定理的证明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4118928" y="1301433"/>
            <a:ext cx="482441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若</a:t>
            </a:r>
            <a:r>
              <a:rPr lang="zh-CN" altLang="en-US" sz="2800" b="1">
                <a:latin typeface="Times New Roman" panose="02020603050405020304" pitchFamily="18" charset="0"/>
              </a:rPr>
              <a:t>回路绕向为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顺</a:t>
            </a:r>
            <a:r>
              <a:rPr lang="zh-CN" altLang="en-US" sz="2800" b="1">
                <a:latin typeface="Times New Roman" panose="02020603050405020304" pitchFamily="18" charset="0"/>
              </a:rPr>
              <a:t>时针</a:t>
            </a:r>
            <a:endParaRPr lang="zh-CN" altLang="en-US" sz="28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121" name="Object 49"/>
          <p:cNvGraphicFramePr>
            <a:graphicFrameLocks noChangeAspect="1"/>
          </p:cNvGraphicFramePr>
          <p:nvPr/>
        </p:nvGraphicFramePr>
        <p:xfrm>
          <a:off x="4119245" y="1930083"/>
          <a:ext cx="4700588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Equation" r:id="rId13" imgW="1828800" imgH="393700" progId="Equation.3">
                  <p:embed/>
                </p:oleObj>
              </mc:Choice>
              <mc:Fallback>
                <p:oleObj name="Equation" r:id="rId13" imgW="1828800" imgH="3937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9245" y="1930083"/>
                        <a:ext cx="4700588" cy="1177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2"/>
          <p:cNvSpPr/>
          <p:nvPr/>
        </p:nvSpPr>
        <p:spPr>
          <a:xfrm>
            <a:off x="345440" y="4196080"/>
            <a:ext cx="839216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可见，当 </a:t>
            </a:r>
            <a:r>
              <a:rPr lang="en-US" altLang="zh-CN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的方向与环路 </a:t>
            </a:r>
            <a:r>
              <a:rPr lang="en-US" altLang="zh-CN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的取向成右手螺旋关系时，该电流 </a:t>
            </a:r>
            <a:r>
              <a:rPr lang="en-US" altLang="zh-CN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为正；反之，电流 </a:t>
            </a:r>
            <a:r>
              <a:rPr lang="en-US" altLang="zh-CN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为负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2" grpId="0" autoUpdateAnimBg="0"/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4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650371"/>
              </p:ext>
            </p:extLst>
          </p:nvPr>
        </p:nvGraphicFramePr>
        <p:xfrm>
          <a:off x="3010271" y="2377373"/>
          <a:ext cx="562292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3" imgW="2349500" imgH="393700" progId="Equation.3">
                  <p:embed/>
                </p:oleObj>
              </mc:Choice>
              <mc:Fallback>
                <p:oleObj name="Equation" r:id="rId3" imgW="2349500" imgH="3937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0271" y="2377373"/>
                        <a:ext cx="5622925" cy="96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3938905" y="1100773"/>
            <a:ext cx="4786313" cy="528637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、对任意形状的回路</a:t>
            </a:r>
          </a:p>
        </p:txBody>
      </p:sp>
      <p:grpSp>
        <p:nvGrpSpPr>
          <p:cNvPr id="4" name="Group 24"/>
          <p:cNvGrpSpPr/>
          <p:nvPr/>
        </p:nvGrpSpPr>
        <p:grpSpPr bwMode="auto">
          <a:xfrm>
            <a:off x="1377752" y="4653851"/>
            <a:ext cx="1498600" cy="762000"/>
            <a:chOff x="1008" y="2832"/>
            <a:chExt cx="944" cy="480"/>
          </a:xfrm>
        </p:grpSpPr>
        <p:sp>
          <p:nvSpPr>
            <p:cNvPr id="3106" name="Freeform 25"/>
            <p:cNvSpPr/>
            <p:nvPr/>
          </p:nvSpPr>
          <p:spPr bwMode="auto">
            <a:xfrm>
              <a:off x="1064" y="3060"/>
              <a:ext cx="888" cy="4"/>
            </a:xfrm>
            <a:custGeom>
              <a:avLst/>
              <a:gdLst>
                <a:gd name="T0" fmla="*/ 0 w 888"/>
                <a:gd name="T1" fmla="*/ 4 h 4"/>
                <a:gd name="T2" fmla="*/ 888 w 888"/>
                <a:gd name="T3" fmla="*/ 0 h 4"/>
                <a:gd name="T4" fmla="*/ 0 60000 65536"/>
                <a:gd name="T5" fmla="*/ 0 60000 65536"/>
                <a:gd name="T6" fmla="*/ 0 w 888"/>
                <a:gd name="T7" fmla="*/ 0 h 4"/>
                <a:gd name="T8" fmla="*/ 888 w 888"/>
                <a:gd name="T9" fmla="*/ 4 h 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88" h="4">
                  <a:moveTo>
                    <a:pt x="0" y="4"/>
                  </a:moveTo>
                  <a:lnTo>
                    <a:pt x="888" y="0"/>
                  </a:lnTo>
                </a:path>
              </a:pathLst>
            </a:custGeom>
            <a:noFill/>
            <a:ln w="28575">
              <a:solidFill>
                <a:srgbClr val="0080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082" name="Object 26"/>
            <p:cNvGraphicFramePr>
              <a:graphicFrameLocks noChangeAspect="1"/>
            </p:cNvGraphicFramePr>
            <p:nvPr/>
          </p:nvGraphicFramePr>
          <p:xfrm>
            <a:off x="1334" y="3024"/>
            <a:ext cx="243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3" name="公式" r:id="rId5" imgW="114300" imgH="127000" progId="Equation.3">
                    <p:embed/>
                  </p:oleObj>
                </mc:Choice>
                <mc:Fallback>
                  <p:oleObj name="公式" r:id="rId5" imgW="114300" imgH="127000" progId="Equation.3">
                    <p:embed/>
                    <p:pic>
                      <p:nvPicPr>
                        <p:cNvPr id="0" name="Object 26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4" y="3024"/>
                          <a:ext cx="243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7" name="Line 27"/>
            <p:cNvSpPr>
              <a:spLocks noChangeShapeType="1"/>
            </p:cNvSpPr>
            <p:nvPr/>
          </p:nvSpPr>
          <p:spPr bwMode="auto">
            <a:xfrm flipV="1">
              <a:off x="1008" y="2832"/>
              <a:ext cx="816" cy="24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dash"/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2404863" y="3731514"/>
            <a:ext cx="504825" cy="1274762"/>
            <a:chOff x="1685" y="2251"/>
            <a:chExt cx="318" cy="803"/>
          </a:xfrm>
        </p:grpSpPr>
        <p:sp>
          <p:nvSpPr>
            <p:cNvPr id="3105" name="Line 29"/>
            <p:cNvSpPr>
              <a:spLocks noChangeShapeType="1"/>
            </p:cNvSpPr>
            <p:nvPr/>
          </p:nvSpPr>
          <p:spPr bwMode="auto">
            <a:xfrm flipV="1">
              <a:off x="1973" y="2432"/>
              <a:ext cx="30" cy="62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3081" name="Object 30"/>
            <p:cNvGraphicFramePr>
              <a:graphicFrameLocks noChangeAspect="1"/>
            </p:cNvGraphicFramePr>
            <p:nvPr/>
          </p:nvGraphicFramePr>
          <p:xfrm>
            <a:off x="1685" y="2251"/>
            <a:ext cx="242" cy="3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4" name="公式" r:id="rId7" imgW="6908800" imgH="8534400" progId="Equation.3">
                    <p:embed/>
                  </p:oleObj>
                </mc:Choice>
                <mc:Fallback>
                  <p:oleObj name="公式" r:id="rId7" imgW="6908800" imgH="8534400" progId="Equation.3">
                    <p:embed/>
                    <p:pic>
                      <p:nvPicPr>
                        <p:cNvPr id="0" name="Object 30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5" y="2251"/>
                          <a:ext cx="242" cy="3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31"/>
          <p:cNvGrpSpPr/>
          <p:nvPr/>
        </p:nvGrpSpPr>
        <p:grpSpPr bwMode="auto">
          <a:xfrm>
            <a:off x="539552" y="4414139"/>
            <a:ext cx="2436813" cy="1458912"/>
            <a:chOff x="480" y="2681"/>
            <a:chExt cx="1535" cy="919"/>
          </a:xfrm>
        </p:grpSpPr>
        <p:graphicFrame>
          <p:nvGraphicFramePr>
            <p:cNvPr id="3080" name="Object 32"/>
            <p:cNvGraphicFramePr>
              <a:graphicFrameLocks noChangeAspect="1"/>
            </p:cNvGraphicFramePr>
            <p:nvPr/>
          </p:nvGraphicFramePr>
          <p:xfrm>
            <a:off x="1152" y="3312"/>
            <a:ext cx="130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5" name="Equation" r:id="rId9" imgW="114300" imgH="254000" progId="Equation.3">
                    <p:embed/>
                  </p:oleObj>
                </mc:Choice>
                <mc:Fallback>
                  <p:oleObj name="Equation" r:id="rId9" imgW="114300" imgH="254000" progId="Equation.3">
                    <p:embed/>
                    <p:pic>
                      <p:nvPicPr>
                        <p:cNvPr id="0" name="Object 32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3312"/>
                          <a:ext cx="130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3" name="Line 33"/>
            <p:cNvSpPr>
              <a:spLocks noChangeShapeType="1"/>
            </p:cNvSpPr>
            <p:nvPr/>
          </p:nvSpPr>
          <p:spPr bwMode="auto">
            <a:xfrm flipV="1">
              <a:off x="1296" y="3518"/>
              <a:ext cx="192" cy="4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04" name="Freeform 34"/>
            <p:cNvSpPr/>
            <p:nvPr/>
          </p:nvSpPr>
          <p:spPr bwMode="auto">
            <a:xfrm>
              <a:off x="480" y="2681"/>
              <a:ext cx="1535" cy="900"/>
            </a:xfrm>
            <a:custGeom>
              <a:avLst/>
              <a:gdLst>
                <a:gd name="T0" fmla="*/ 289 w 1535"/>
                <a:gd name="T1" fmla="*/ 77 h 900"/>
                <a:gd name="T2" fmla="*/ 489 w 1535"/>
                <a:gd name="T3" fmla="*/ 22 h 900"/>
                <a:gd name="T4" fmla="*/ 545 w 1535"/>
                <a:gd name="T5" fmla="*/ 11 h 900"/>
                <a:gd name="T6" fmla="*/ 634 w 1535"/>
                <a:gd name="T7" fmla="*/ 0 h 900"/>
                <a:gd name="T8" fmla="*/ 923 w 1535"/>
                <a:gd name="T9" fmla="*/ 22 h 900"/>
                <a:gd name="T10" fmla="*/ 1034 w 1535"/>
                <a:gd name="T11" fmla="*/ 77 h 900"/>
                <a:gd name="T12" fmla="*/ 1112 w 1535"/>
                <a:gd name="T13" fmla="*/ 100 h 900"/>
                <a:gd name="T14" fmla="*/ 1312 w 1535"/>
                <a:gd name="T15" fmla="*/ 166 h 900"/>
                <a:gd name="T16" fmla="*/ 1400 w 1535"/>
                <a:gd name="T17" fmla="*/ 255 h 900"/>
                <a:gd name="T18" fmla="*/ 1445 w 1535"/>
                <a:gd name="T19" fmla="*/ 300 h 900"/>
                <a:gd name="T20" fmla="*/ 1423 w 1535"/>
                <a:gd name="T21" fmla="*/ 600 h 900"/>
                <a:gd name="T22" fmla="*/ 1367 w 1535"/>
                <a:gd name="T23" fmla="*/ 655 h 900"/>
                <a:gd name="T24" fmla="*/ 1312 w 1535"/>
                <a:gd name="T25" fmla="*/ 722 h 900"/>
                <a:gd name="T26" fmla="*/ 1256 w 1535"/>
                <a:gd name="T27" fmla="*/ 755 h 900"/>
                <a:gd name="T28" fmla="*/ 1200 w 1535"/>
                <a:gd name="T29" fmla="*/ 800 h 900"/>
                <a:gd name="T30" fmla="*/ 1078 w 1535"/>
                <a:gd name="T31" fmla="*/ 822 h 900"/>
                <a:gd name="T32" fmla="*/ 1023 w 1535"/>
                <a:gd name="T33" fmla="*/ 844 h 900"/>
                <a:gd name="T34" fmla="*/ 889 w 1535"/>
                <a:gd name="T35" fmla="*/ 866 h 900"/>
                <a:gd name="T36" fmla="*/ 712 w 1535"/>
                <a:gd name="T37" fmla="*/ 900 h 900"/>
                <a:gd name="T38" fmla="*/ 478 w 1535"/>
                <a:gd name="T39" fmla="*/ 888 h 900"/>
                <a:gd name="T40" fmla="*/ 234 w 1535"/>
                <a:gd name="T41" fmla="*/ 711 h 900"/>
                <a:gd name="T42" fmla="*/ 67 w 1535"/>
                <a:gd name="T43" fmla="*/ 533 h 900"/>
                <a:gd name="T44" fmla="*/ 100 w 1535"/>
                <a:gd name="T45" fmla="*/ 189 h 900"/>
                <a:gd name="T46" fmla="*/ 289 w 1535"/>
                <a:gd name="T47" fmla="*/ 77 h 9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35"/>
                <a:gd name="T73" fmla="*/ 0 h 900"/>
                <a:gd name="T74" fmla="*/ 1535 w 1535"/>
                <a:gd name="T75" fmla="*/ 900 h 90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35" h="900">
                  <a:moveTo>
                    <a:pt x="289" y="77"/>
                  </a:moveTo>
                  <a:cubicBezTo>
                    <a:pt x="361" y="24"/>
                    <a:pt x="394" y="34"/>
                    <a:pt x="489" y="22"/>
                  </a:cubicBezTo>
                  <a:cubicBezTo>
                    <a:pt x="508" y="20"/>
                    <a:pt x="526" y="14"/>
                    <a:pt x="545" y="11"/>
                  </a:cubicBezTo>
                  <a:cubicBezTo>
                    <a:pt x="575" y="7"/>
                    <a:pt x="604" y="4"/>
                    <a:pt x="634" y="0"/>
                  </a:cubicBezTo>
                  <a:cubicBezTo>
                    <a:pt x="728" y="5"/>
                    <a:pt x="829" y="1"/>
                    <a:pt x="923" y="22"/>
                  </a:cubicBezTo>
                  <a:cubicBezTo>
                    <a:pt x="966" y="31"/>
                    <a:pt x="996" y="60"/>
                    <a:pt x="1034" y="77"/>
                  </a:cubicBezTo>
                  <a:cubicBezTo>
                    <a:pt x="1059" y="88"/>
                    <a:pt x="1086" y="92"/>
                    <a:pt x="1112" y="100"/>
                  </a:cubicBezTo>
                  <a:cubicBezTo>
                    <a:pt x="1168" y="137"/>
                    <a:pt x="1246" y="150"/>
                    <a:pt x="1312" y="166"/>
                  </a:cubicBezTo>
                  <a:cubicBezTo>
                    <a:pt x="1350" y="193"/>
                    <a:pt x="1370" y="220"/>
                    <a:pt x="1400" y="255"/>
                  </a:cubicBezTo>
                  <a:cubicBezTo>
                    <a:pt x="1414" y="271"/>
                    <a:pt x="1445" y="300"/>
                    <a:pt x="1445" y="300"/>
                  </a:cubicBezTo>
                  <a:cubicBezTo>
                    <a:pt x="1475" y="390"/>
                    <a:pt x="1535" y="563"/>
                    <a:pt x="1423" y="600"/>
                  </a:cubicBezTo>
                  <a:cubicBezTo>
                    <a:pt x="1379" y="664"/>
                    <a:pt x="1425" y="606"/>
                    <a:pt x="1367" y="655"/>
                  </a:cubicBezTo>
                  <a:cubicBezTo>
                    <a:pt x="1318" y="697"/>
                    <a:pt x="1348" y="677"/>
                    <a:pt x="1312" y="722"/>
                  </a:cubicBezTo>
                  <a:cubicBezTo>
                    <a:pt x="1283" y="757"/>
                    <a:pt x="1296" y="735"/>
                    <a:pt x="1256" y="755"/>
                  </a:cubicBezTo>
                  <a:cubicBezTo>
                    <a:pt x="1135" y="816"/>
                    <a:pt x="1297" y="741"/>
                    <a:pt x="1200" y="800"/>
                  </a:cubicBezTo>
                  <a:cubicBezTo>
                    <a:pt x="1173" y="816"/>
                    <a:pt x="1089" y="821"/>
                    <a:pt x="1078" y="822"/>
                  </a:cubicBezTo>
                  <a:cubicBezTo>
                    <a:pt x="1060" y="829"/>
                    <a:pt x="1042" y="840"/>
                    <a:pt x="1023" y="844"/>
                  </a:cubicBezTo>
                  <a:cubicBezTo>
                    <a:pt x="979" y="854"/>
                    <a:pt x="889" y="866"/>
                    <a:pt x="889" y="866"/>
                  </a:cubicBezTo>
                  <a:cubicBezTo>
                    <a:pt x="832" y="885"/>
                    <a:pt x="771" y="889"/>
                    <a:pt x="712" y="900"/>
                  </a:cubicBezTo>
                  <a:cubicBezTo>
                    <a:pt x="634" y="896"/>
                    <a:pt x="556" y="895"/>
                    <a:pt x="478" y="888"/>
                  </a:cubicBezTo>
                  <a:cubicBezTo>
                    <a:pt x="369" y="879"/>
                    <a:pt x="329" y="743"/>
                    <a:pt x="234" y="711"/>
                  </a:cubicBezTo>
                  <a:cubicBezTo>
                    <a:pt x="175" y="652"/>
                    <a:pt x="138" y="580"/>
                    <a:pt x="67" y="533"/>
                  </a:cubicBezTo>
                  <a:cubicBezTo>
                    <a:pt x="47" y="429"/>
                    <a:pt x="0" y="256"/>
                    <a:pt x="100" y="189"/>
                  </a:cubicBezTo>
                  <a:cubicBezTo>
                    <a:pt x="137" y="113"/>
                    <a:pt x="224" y="105"/>
                    <a:pt x="289" y="77"/>
                  </a:cubicBez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prstDash val="dash"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" name="Group 35"/>
          <p:cNvGrpSpPr/>
          <p:nvPr/>
        </p:nvGrpSpPr>
        <p:grpSpPr bwMode="auto">
          <a:xfrm>
            <a:off x="996752" y="4730051"/>
            <a:ext cx="460375" cy="381000"/>
            <a:chOff x="672" y="2928"/>
            <a:chExt cx="290" cy="240"/>
          </a:xfrm>
        </p:grpSpPr>
        <p:grpSp>
          <p:nvGrpSpPr>
            <p:cNvPr id="3100" name="Group 36"/>
            <p:cNvGrpSpPr/>
            <p:nvPr/>
          </p:nvGrpSpPr>
          <p:grpSpPr bwMode="auto">
            <a:xfrm>
              <a:off x="818" y="3024"/>
              <a:ext cx="144" cy="144"/>
              <a:chOff x="1152" y="2832"/>
              <a:chExt cx="144" cy="144"/>
            </a:xfrm>
          </p:grpSpPr>
          <p:sp>
            <p:nvSpPr>
              <p:cNvPr id="3101" name="Oval 37"/>
              <p:cNvSpPr>
                <a:spLocks noChangeArrowheads="1"/>
              </p:cNvSpPr>
              <p:nvPr/>
            </p:nvSpPr>
            <p:spPr bwMode="auto">
              <a:xfrm>
                <a:off x="1152" y="2832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02" name="Oval 38"/>
              <p:cNvSpPr>
                <a:spLocks noChangeArrowheads="1"/>
              </p:cNvSpPr>
              <p:nvPr/>
            </p:nvSpPr>
            <p:spPr bwMode="auto">
              <a:xfrm>
                <a:off x="1200" y="288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19050">
                <a:solidFill>
                  <a:schemeClr val="tx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3079" name="Object 39"/>
            <p:cNvGraphicFramePr>
              <a:graphicFrameLocks noChangeAspect="1"/>
            </p:cNvGraphicFramePr>
            <p:nvPr/>
          </p:nvGraphicFramePr>
          <p:xfrm>
            <a:off x="672" y="2928"/>
            <a:ext cx="195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6" name="Equation" r:id="rId11" imgW="165100" imgH="228600" progId="Equation.3">
                    <p:embed/>
                  </p:oleObj>
                </mc:Choice>
                <mc:Fallback>
                  <p:oleObj name="Equation" r:id="rId11" imgW="165100" imgH="228600" progId="Equation.3">
                    <p:embed/>
                    <p:pic>
                      <p:nvPicPr>
                        <p:cNvPr id="0" name="Object 39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" y="2928"/>
                          <a:ext cx="195" cy="2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40"/>
          <p:cNvGrpSpPr/>
          <p:nvPr/>
        </p:nvGrpSpPr>
        <p:grpSpPr bwMode="auto">
          <a:xfrm>
            <a:off x="1606352" y="4063301"/>
            <a:ext cx="533400" cy="438150"/>
            <a:chOff x="1008" y="2400"/>
            <a:chExt cx="336" cy="276"/>
          </a:xfrm>
        </p:grpSpPr>
        <p:sp>
          <p:nvSpPr>
            <p:cNvPr id="6185" name="AutoShape 41"/>
            <p:cNvSpPr>
              <a:spLocks noChangeArrowheads="1"/>
            </p:cNvSpPr>
            <p:nvPr/>
          </p:nvSpPr>
          <p:spPr bwMode="auto">
            <a:xfrm>
              <a:off x="1008" y="2400"/>
              <a:ext cx="336" cy="240"/>
            </a:xfrm>
            <a:prstGeom prst="wedgeRectCallout">
              <a:avLst>
                <a:gd name="adj1" fmla="val 41667"/>
                <a:gd name="adj2" fmla="val 185417"/>
              </a:avLst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zh-CN" sz="2800" b="1">
                <a:solidFill>
                  <a:srgbClr val="1C1C1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3078" name="Object 42"/>
            <p:cNvGraphicFramePr>
              <a:graphicFrameLocks noChangeAspect="1"/>
            </p:cNvGraphicFramePr>
            <p:nvPr/>
          </p:nvGraphicFramePr>
          <p:xfrm>
            <a:off x="1008" y="2400"/>
            <a:ext cx="287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7" name="Equation" r:id="rId13" imgW="317500" imgH="304800" progId="Equation.3">
                    <p:embed/>
                  </p:oleObj>
                </mc:Choice>
                <mc:Fallback>
                  <p:oleObj name="Equation" r:id="rId13" imgW="317500" imgH="304800" progId="Equation.3">
                    <p:embed/>
                    <p:pic>
                      <p:nvPicPr>
                        <p:cNvPr id="0" name="Object 42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8" y="2400"/>
                          <a:ext cx="287" cy="2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D60093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43"/>
          <p:cNvGrpSpPr/>
          <p:nvPr/>
        </p:nvGrpSpPr>
        <p:grpSpPr bwMode="auto">
          <a:xfrm>
            <a:off x="2404865" y="4737989"/>
            <a:ext cx="504825" cy="288925"/>
            <a:chOff x="1655" y="2885"/>
            <a:chExt cx="318" cy="182"/>
          </a:xfrm>
        </p:grpSpPr>
        <p:graphicFrame>
          <p:nvGraphicFramePr>
            <p:cNvPr id="3077" name="Object 44"/>
            <p:cNvGraphicFramePr>
              <a:graphicFrameLocks noChangeAspect="1"/>
            </p:cNvGraphicFramePr>
            <p:nvPr/>
          </p:nvGraphicFramePr>
          <p:xfrm>
            <a:off x="1655" y="2886"/>
            <a:ext cx="181" cy="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8" name="Equation" r:id="rId15" imgW="292100" imgH="292100" progId="Equation.3">
                    <p:embed/>
                  </p:oleObj>
                </mc:Choice>
                <mc:Fallback>
                  <p:oleObj name="Equation" r:id="rId15" imgW="292100" imgH="292100" progId="Equation.3">
                    <p:embed/>
                    <p:pic>
                      <p:nvPicPr>
                        <p:cNvPr id="0" name="Object 44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" y="2886"/>
                          <a:ext cx="181" cy="1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8" name="Freeform 45"/>
            <p:cNvSpPr/>
            <p:nvPr/>
          </p:nvSpPr>
          <p:spPr bwMode="auto">
            <a:xfrm>
              <a:off x="1792" y="2885"/>
              <a:ext cx="181" cy="182"/>
            </a:xfrm>
            <a:custGeom>
              <a:avLst/>
              <a:gdLst>
                <a:gd name="T0" fmla="*/ 317 w 150"/>
                <a:gd name="T1" fmla="*/ 93 h 228"/>
                <a:gd name="T2" fmla="*/ 0 w 150"/>
                <a:gd name="T3" fmla="*/ 0 h 228"/>
                <a:gd name="T4" fmla="*/ 0 60000 65536"/>
                <a:gd name="T5" fmla="*/ 0 60000 65536"/>
                <a:gd name="T6" fmla="*/ 0 w 150"/>
                <a:gd name="T7" fmla="*/ 0 h 228"/>
                <a:gd name="T8" fmla="*/ 150 w 150"/>
                <a:gd name="T9" fmla="*/ 228 h 2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" h="228">
                  <a:moveTo>
                    <a:pt x="150" y="228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96" name="Text Box 46"/>
          <p:cNvSpPr txBox="1">
            <a:spLocks noChangeArrowheads="1"/>
          </p:cNvSpPr>
          <p:nvPr/>
        </p:nvSpPr>
        <p:spPr bwMode="auto">
          <a:xfrm>
            <a:off x="1071563" y="0"/>
            <a:ext cx="5329237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3200" b="1">
                <a:solidFill>
                  <a:srgbClr val="A50021"/>
                </a:solidFill>
              </a:rPr>
              <a:t>安培环路定理的证明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graphicFrame>
        <p:nvGraphicFramePr>
          <p:cNvPr id="3122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051517"/>
              </p:ext>
            </p:extLst>
          </p:nvPr>
        </p:nvGraphicFramePr>
        <p:xfrm>
          <a:off x="4253230" y="3536949"/>
          <a:ext cx="4157662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quation" r:id="rId17" imgW="1625600" imgH="393700" progId="Equation.3">
                  <p:embed/>
                </p:oleObj>
              </mc:Choice>
              <mc:Fallback>
                <p:oleObj name="Equation" r:id="rId17" imgW="1625600" imgH="3937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3230" y="3536949"/>
                        <a:ext cx="4157662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6427883"/>
              </p:ext>
            </p:extLst>
          </p:nvPr>
        </p:nvGraphicFramePr>
        <p:xfrm>
          <a:off x="2622354" y="4504331"/>
          <a:ext cx="207540" cy="265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quation" r:id="rId19" imgW="139700" imgH="177800" progId="Equation.3">
                  <p:embed/>
                </p:oleObj>
              </mc:Choice>
              <mc:Fallback>
                <p:oleObj name="Equation" r:id="rId19" imgW="139700" imgH="177800" progId="Equation.3">
                  <p:embed/>
                  <p:pic>
                    <p:nvPicPr>
                      <p:cNvPr id="0" name="Picture 4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354" y="4504331"/>
                        <a:ext cx="207540" cy="26545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3976" name="组合 83975"/>
          <p:cNvGrpSpPr/>
          <p:nvPr/>
        </p:nvGrpSpPr>
        <p:grpSpPr>
          <a:xfrm>
            <a:off x="348832" y="861310"/>
            <a:ext cx="2808288" cy="2327275"/>
            <a:chOff x="3470" y="2296"/>
            <a:chExt cx="1769" cy="1466"/>
          </a:xfrm>
        </p:grpSpPr>
        <p:sp>
          <p:nvSpPr>
            <p:cNvPr id="83977" name="矩形 83976"/>
            <p:cNvSpPr/>
            <p:nvPr/>
          </p:nvSpPr>
          <p:spPr>
            <a:xfrm>
              <a:off x="3949" y="2939"/>
              <a:ext cx="70" cy="823"/>
            </a:xfrm>
            <a:prstGeom prst="rect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0" scaled="1"/>
              <a:tileRect/>
            </a:gradFill>
            <a:ln w="9525" cap="flat" cmpd="sng">
              <a:solidFill>
                <a:srgbClr val="FFCC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8" name="任意多边形 83977"/>
            <p:cNvSpPr/>
            <p:nvPr/>
          </p:nvSpPr>
          <p:spPr>
            <a:xfrm>
              <a:off x="3470" y="2659"/>
              <a:ext cx="1769" cy="817"/>
            </a:xfrm>
            <a:custGeom>
              <a:avLst/>
              <a:gdLst/>
              <a:ahLst/>
              <a:cxnLst/>
              <a:rect l="0" t="0" r="0" b="0"/>
              <a:pathLst>
                <a:path w="2919" h="1617">
                  <a:moveTo>
                    <a:pt x="960" y="195"/>
                  </a:moveTo>
                  <a:cubicBezTo>
                    <a:pt x="1160" y="123"/>
                    <a:pt x="1435" y="28"/>
                    <a:pt x="1703" y="14"/>
                  </a:cubicBezTo>
                  <a:cubicBezTo>
                    <a:pt x="1971" y="0"/>
                    <a:pt x="2367" y="30"/>
                    <a:pt x="2567" y="110"/>
                  </a:cubicBezTo>
                  <a:cubicBezTo>
                    <a:pt x="2767" y="190"/>
                    <a:pt x="2919" y="366"/>
                    <a:pt x="2903" y="494"/>
                  </a:cubicBezTo>
                  <a:cubicBezTo>
                    <a:pt x="2887" y="622"/>
                    <a:pt x="2631" y="774"/>
                    <a:pt x="2471" y="878"/>
                  </a:cubicBezTo>
                  <a:cubicBezTo>
                    <a:pt x="2311" y="982"/>
                    <a:pt x="2127" y="1006"/>
                    <a:pt x="1943" y="1118"/>
                  </a:cubicBezTo>
                  <a:cubicBezTo>
                    <a:pt x="1759" y="1230"/>
                    <a:pt x="1631" y="1486"/>
                    <a:pt x="1367" y="1550"/>
                  </a:cubicBezTo>
                  <a:cubicBezTo>
                    <a:pt x="1103" y="1614"/>
                    <a:pt x="584" y="1617"/>
                    <a:pt x="359" y="1502"/>
                  </a:cubicBezTo>
                  <a:cubicBezTo>
                    <a:pt x="134" y="1387"/>
                    <a:pt x="0" y="1046"/>
                    <a:pt x="15" y="862"/>
                  </a:cubicBezTo>
                  <a:cubicBezTo>
                    <a:pt x="30" y="678"/>
                    <a:pt x="291" y="506"/>
                    <a:pt x="448" y="395"/>
                  </a:cubicBezTo>
                  <a:cubicBezTo>
                    <a:pt x="605" y="284"/>
                    <a:pt x="853" y="237"/>
                    <a:pt x="960" y="195"/>
                  </a:cubicBezTo>
                  <a:close/>
                </a:path>
              </a:pathLst>
            </a:custGeom>
            <a:solidFill>
              <a:srgbClr val="D5EAFF"/>
            </a:solidFill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79" name="矩形 83978"/>
            <p:cNvSpPr/>
            <p:nvPr/>
          </p:nvSpPr>
          <p:spPr>
            <a:xfrm>
              <a:off x="3949" y="2296"/>
              <a:ext cx="70" cy="823"/>
            </a:xfrm>
            <a:prstGeom prst="rect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0" scaled="1"/>
              <a:tileRect/>
            </a:gradFill>
            <a:ln w="9525" cap="flat" cmpd="sng">
              <a:solidFill>
                <a:srgbClr val="FFCC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0" name="矩形 83979"/>
            <p:cNvSpPr/>
            <p:nvPr/>
          </p:nvSpPr>
          <p:spPr>
            <a:xfrm>
              <a:off x="4014" y="2524"/>
              <a:ext cx="17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800" i="1">
                  <a:solidFill>
                    <a:srgbClr val="CC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I</a:t>
              </a:r>
              <a:endParaRPr lang="en-US" altLang="zh-CN" sz="1800" b="0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3981" name="任意多边形 83980"/>
            <p:cNvSpPr/>
            <p:nvPr/>
          </p:nvSpPr>
          <p:spPr>
            <a:xfrm>
              <a:off x="4482" y="2664"/>
              <a:ext cx="210" cy="1"/>
            </a:xfrm>
            <a:custGeom>
              <a:avLst/>
              <a:gdLst/>
              <a:ahLst/>
              <a:cxnLst/>
              <a:rect l="0" t="0" r="0" b="0"/>
              <a:pathLst>
                <a:path w="210" h="1">
                  <a:moveTo>
                    <a:pt x="210" y="0"/>
                  </a:moveTo>
                  <a:lnTo>
                    <a:pt x="0" y="0"/>
                  </a:ln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triangle" w="med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82" name="矩形 83981"/>
            <p:cNvSpPr/>
            <p:nvPr/>
          </p:nvSpPr>
          <p:spPr>
            <a:xfrm>
              <a:off x="4513" y="2433"/>
              <a:ext cx="20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800" i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</a:p>
          </p:txBody>
        </p:sp>
        <p:sp>
          <p:nvSpPr>
            <p:cNvPr id="83983" name="直接连接符 83982"/>
            <p:cNvSpPr/>
            <p:nvPr/>
          </p:nvSpPr>
          <p:spPr>
            <a:xfrm flipV="1">
              <a:off x="3980" y="2523"/>
              <a:ext cx="0" cy="335"/>
            </a:xfrm>
            <a:prstGeom prst="line">
              <a:avLst/>
            </a:prstGeom>
            <a:ln w="38100" cap="flat" cmpd="sng">
              <a:solidFill>
                <a:srgbClr val="800000"/>
              </a:solidFill>
              <a:prstDash val="solid"/>
              <a:headEnd type="none" w="med" len="med"/>
              <a:tailEnd type="triangle" w="med" len="lg"/>
            </a:ln>
          </p:spPr>
        </p:sp>
      </p:grpSp>
      <p:grpSp>
        <p:nvGrpSpPr>
          <p:cNvPr id="83985" name="组合 83984"/>
          <p:cNvGrpSpPr/>
          <p:nvPr/>
        </p:nvGrpSpPr>
        <p:grpSpPr>
          <a:xfrm>
            <a:off x="1140995" y="2061460"/>
            <a:ext cx="1295400" cy="336550"/>
            <a:chOff x="4332" y="3143"/>
            <a:chExt cx="816" cy="212"/>
          </a:xfrm>
        </p:grpSpPr>
        <p:sp>
          <p:nvSpPr>
            <p:cNvPr id="83986" name="直接连接符 83985"/>
            <p:cNvSpPr/>
            <p:nvPr/>
          </p:nvSpPr>
          <p:spPr>
            <a:xfrm>
              <a:off x="4332" y="3198"/>
              <a:ext cx="816" cy="58"/>
            </a:xfrm>
            <a:prstGeom prst="line">
              <a:avLst/>
            </a:prstGeom>
            <a:ln w="19050" cap="flat" cmpd="sng">
              <a:solidFill>
                <a:srgbClr val="0000FF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83987" name="矩形 83986"/>
            <p:cNvSpPr/>
            <p:nvPr/>
          </p:nvSpPr>
          <p:spPr>
            <a:xfrm>
              <a:off x="4410" y="3143"/>
              <a:ext cx="264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r>
                <a:rPr lang="en-US" altLang="zh-CN" sz="1600" i="1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</a:t>
              </a:r>
              <a:endParaRPr lang="en-US" altLang="zh-CN" sz="1600" b="0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</p:grpSp>
      <p:grpSp>
        <p:nvGrpSpPr>
          <p:cNvPr id="83988" name="组合 83987"/>
          <p:cNvGrpSpPr/>
          <p:nvPr/>
        </p:nvGrpSpPr>
        <p:grpSpPr>
          <a:xfrm>
            <a:off x="1140995" y="2148773"/>
            <a:ext cx="1003300" cy="477837"/>
            <a:chOff x="4332" y="3198"/>
            <a:chExt cx="632" cy="301"/>
          </a:xfrm>
        </p:grpSpPr>
        <p:sp>
          <p:nvSpPr>
            <p:cNvPr id="83989" name="直接连接符 83988"/>
            <p:cNvSpPr/>
            <p:nvPr/>
          </p:nvSpPr>
          <p:spPr>
            <a:xfrm>
              <a:off x="4332" y="3198"/>
              <a:ext cx="632" cy="144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83990" name="矩形 83989"/>
            <p:cNvSpPr/>
            <p:nvPr/>
          </p:nvSpPr>
          <p:spPr>
            <a:xfrm>
              <a:off x="4622" y="3249"/>
              <a:ext cx="17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2000" b="0" i="1">
                  <a:solidFill>
                    <a:srgbClr val="0000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sz="1800" b="0" i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3991" name="组合 83990"/>
          <p:cNvGrpSpPr/>
          <p:nvPr/>
        </p:nvGrpSpPr>
        <p:grpSpPr>
          <a:xfrm>
            <a:off x="2076032" y="1582035"/>
            <a:ext cx="576263" cy="1060450"/>
            <a:chOff x="4830" y="2705"/>
            <a:chExt cx="363" cy="668"/>
          </a:xfrm>
        </p:grpSpPr>
        <p:sp>
          <p:nvSpPr>
            <p:cNvPr id="83992" name="任意多边形 83991"/>
            <p:cNvSpPr/>
            <p:nvPr/>
          </p:nvSpPr>
          <p:spPr>
            <a:xfrm>
              <a:off x="4874" y="2814"/>
              <a:ext cx="244" cy="396"/>
            </a:xfrm>
            <a:custGeom>
              <a:avLst/>
              <a:gdLst/>
              <a:ahLst/>
              <a:cxnLst/>
              <a:rect l="0" t="0" r="0" b="0"/>
              <a:pathLst>
                <a:path w="244" h="396">
                  <a:moveTo>
                    <a:pt x="0" y="396"/>
                  </a:moveTo>
                  <a:lnTo>
                    <a:pt x="244" y="0"/>
                  </a:lnTo>
                </a:path>
              </a:pathLst>
            </a:custGeom>
            <a:noFill/>
            <a:ln w="38100" cap="flat" cmpd="sng">
              <a:solidFill>
                <a:srgbClr val="CC0000"/>
              </a:solidFill>
              <a:prstDash val="solid"/>
              <a:headEnd type="none" w="med" len="med"/>
              <a:tailEnd type="triangle" w="med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993" name="矩形 83992"/>
            <p:cNvSpPr/>
            <p:nvPr/>
          </p:nvSpPr>
          <p:spPr>
            <a:xfrm>
              <a:off x="4908" y="2931"/>
              <a:ext cx="269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600" i="1"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</a:t>
              </a:r>
              <a:endParaRPr lang="zh-CN" altLang="en-US" sz="1600" b="0" i="1"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83994" name="矩形 83993"/>
            <p:cNvSpPr/>
            <p:nvPr/>
          </p:nvSpPr>
          <p:spPr>
            <a:xfrm>
              <a:off x="4830" y="2705"/>
              <a:ext cx="21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800" i="1">
                  <a:solidFill>
                    <a:srgbClr val="CC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1800" b="0" i="1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3995" name="直接连接符 83994"/>
            <p:cNvSpPr/>
            <p:nvPr/>
          </p:nvSpPr>
          <p:spPr>
            <a:xfrm flipV="1">
              <a:off x="4876" y="3113"/>
              <a:ext cx="227" cy="9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lg"/>
            </a:ln>
          </p:spPr>
        </p:sp>
        <p:sp>
          <p:nvSpPr>
            <p:cNvPr id="83996" name="矩形 83995"/>
            <p:cNvSpPr/>
            <p:nvPr/>
          </p:nvSpPr>
          <p:spPr>
            <a:xfrm>
              <a:off x="4872" y="3142"/>
              <a:ext cx="32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r>
                <a:rPr lang="en-US" altLang="zh-CN" sz="1800" i="1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l</a:t>
              </a:r>
              <a:endParaRPr lang="en-US" altLang="zh-CN" sz="1800" b="0" i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3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3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8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6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1" name="Group 2"/>
          <p:cNvGrpSpPr/>
          <p:nvPr/>
        </p:nvGrpSpPr>
        <p:grpSpPr bwMode="auto">
          <a:xfrm>
            <a:off x="304800" y="844550"/>
            <a:ext cx="3505200" cy="5029200"/>
            <a:chOff x="192" y="672"/>
            <a:chExt cx="2208" cy="3168"/>
          </a:xfrm>
        </p:grpSpPr>
        <p:sp>
          <p:nvSpPr>
            <p:cNvPr id="4137" name="Rectangle 3"/>
            <p:cNvSpPr>
              <a:spLocks noChangeArrowheads="1"/>
            </p:cNvSpPr>
            <p:nvPr/>
          </p:nvSpPr>
          <p:spPr bwMode="auto">
            <a:xfrm>
              <a:off x="192" y="672"/>
              <a:ext cx="2208" cy="31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38" name="Group 4"/>
            <p:cNvGrpSpPr/>
            <p:nvPr/>
          </p:nvGrpSpPr>
          <p:grpSpPr bwMode="auto">
            <a:xfrm>
              <a:off x="417" y="2582"/>
              <a:ext cx="178" cy="209"/>
              <a:chOff x="2448" y="3360"/>
              <a:chExt cx="144" cy="144"/>
            </a:xfrm>
          </p:grpSpPr>
          <p:sp>
            <p:nvSpPr>
              <p:cNvPr id="4139" name="Oval 5"/>
              <p:cNvSpPr>
                <a:spLocks noChangeArrowheads="1"/>
              </p:cNvSpPr>
              <p:nvPr/>
            </p:nvSpPr>
            <p:spPr bwMode="auto">
              <a:xfrm>
                <a:off x="2448" y="3360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40" name="Oval 6"/>
              <p:cNvSpPr>
                <a:spLocks noChangeArrowheads="1"/>
              </p:cNvSpPr>
              <p:nvPr/>
            </p:nvSpPr>
            <p:spPr bwMode="auto">
              <a:xfrm>
                <a:off x="2496" y="3408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4110" name="Object 7"/>
            <p:cNvGraphicFramePr>
              <a:graphicFrameLocks noChangeAspect="1"/>
            </p:cNvGraphicFramePr>
            <p:nvPr/>
          </p:nvGraphicFramePr>
          <p:xfrm>
            <a:off x="237" y="2544"/>
            <a:ext cx="195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6" name="Equation" r:id="rId3" imgW="165100" imgH="228600" progId="Equation.3">
                    <p:embed/>
                  </p:oleObj>
                </mc:Choice>
                <mc:Fallback>
                  <p:oleObj name="Equation" r:id="rId3" imgW="16510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" y="2544"/>
                          <a:ext cx="195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8"/>
          <p:cNvGrpSpPr/>
          <p:nvPr/>
        </p:nvGrpSpPr>
        <p:grpSpPr bwMode="auto">
          <a:xfrm>
            <a:off x="1936750" y="2446338"/>
            <a:ext cx="1819275" cy="2513012"/>
            <a:chOff x="1268" y="1624"/>
            <a:chExt cx="1146" cy="1583"/>
          </a:xfrm>
        </p:grpSpPr>
        <p:grpSp>
          <p:nvGrpSpPr>
            <p:cNvPr id="4134" name="Group 9"/>
            <p:cNvGrpSpPr/>
            <p:nvPr/>
          </p:nvGrpSpPr>
          <p:grpSpPr bwMode="auto">
            <a:xfrm>
              <a:off x="1268" y="1624"/>
              <a:ext cx="1033" cy="1583"/>
              <a:chOff x="1268" y="1624"/>
              <a:chExt cx="1033" cy="1583"/>
            </a:xfrm>
          </p:grpSpPr>
          <p:sp>
            <p:nvSpPr>
              <p:cNvPr id="4135" name="Freeform 10"/>
              <p:cNvSpPr/>
              <p:nvPr/>
            </p:nvSpPr>
            <p:spPr bwMode="auto">
              <a:xfrm>
                <a:off x="1268" y="1624"/>
                <a:ext cx="1033" cy="1583"/>
              </a:xfrm>
              <a:custGeom>
                <a:avLst/>
                <a:gdLst>
                  <a:gd name="T0" fmla="*/ 20 w 1033"/>
                  <a:gd name="T1" fmla="*/ 224 h 1583"/>
                  <a:gd name="T2" fmla="*/ 341 w 1033"/>
                  <a:gd name="T3" fmla="*/ 0 h 1583"/>
                  <a:gd name="T4" fmla="*/ 506 w 1033"/>
                  <a:gd name="T5" fmla="*/ 16 h 1583"/>
                  <a:gd name="T6" fmla="*/ 581 w 1033"/>
                  <a:gd name="T7" fmla="*/ 48 h 1583"/>
                  <a:gd name="T8" fmla="*/ 708 w 1033"/>
                  <a:gd name="T9" fmla="*/ 178 h 1583"/>
                  <a:gd name="T10" fmla="*/ 783 w 1033"/>
                  <a:gd name="T11" fmla="*/ 226 h 1583"/>
                  <a:gd name="T12" fmla="*/ 896 w 1033"/>
                  <a:gd name="T13" fmla="*/ 437 h 1583"/>
                  <a:gd name="T14" fmla="*/ 972 w 1033"/>
                  <a:gd name="T15" fmla="*/ 631 h 1583"/>
                  <a:gd name="T16" fmla="*/ 997 w 1033"/>
                  <a:gd name="T17" fmla="*/ 729 h 1583"/>
                  <a:gd name="T18" fmla="*/ 1010 w 1033"/>
                  <a:gd name="T19" fmla="*/ 777 h 1583"/>
                  <a:gd name="T20" fmla="*/ 1004 w 1033"/>
                  <a:gd name="T21" fmla="*/ 1240 h 1583"/>
                  <a:gd name="T22" fmla="*/ 972 w 1033"/>
                  <a:gd name="T23" fmla="*/ 1320 h 1583"/>
                  <a:gd name="T24" fmla="*/ 700 w 1033"/>
                  <a:gd name="T25" fmla="*/ 1544 h 1583"/>
                  <a:gd name="T26" fmla="*/ 481 w 1033"/>
                  <a:gd name="T27" fmla="*/ 1538 h 1583"/>
                  <a:gd name="T28" fmla="*/ 417 w 1033"/>
                  <a:gd name="T29" fmla="*/ 1458 h 1583"/>
                  <a:gd name="T30" fmla="*/ 292 w 1033"/>
                  <a:gd name="T31" fmla="*/ 1392 h 1583"/>
                  <a:gd name="T32" fmla="*/ 141 w 1033"/>
                  <a:gd name="T33" fmla="*/ 1150 h 1583"/>
                  <a:gd name="T34" fmla="*/ 102 w 1033"/>
                  <a:gd name="T35" fmla="*/ 1052 h 1583"/>
                  <a:gd name="T36" fmla="*/ 52 w 1033"/>
                  <a:gd name="T37" fmla="*/ 793 h 1583"/>
                  <a:gd name="T38" fmla="*/ 14 w 1033"/>
                  <a:gd name="T39" fmla="*/ 695 h 1583"/>
                  <a:gd name="T40" fmla="*/ 27 w 1033"/>
                  <a:gd name="T41" fmla="*/ 356 h 1583"/>
                  <a:gd name="T42" fmla="*/ 20 w 1033"/>
                  <a:gd name="T43" fmla="*/ 224 h 158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033"/>
                  <a:gd name="T67" fmla="*/ 0 h 1583"/>
                  <a:gd name="T68" fmla="*/ 1033 w 1033"/>
                  <a:gd name="T69" fmla="*/ 1583 h 158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033" h="1583">
                    <a:moveTo>
                      <a:pt x="20" y="224"/>
                    </a:moveTo>
                    <a:cubicBezTo>
                      <a:pt x="108" y="0"/>
                      <a:pt x="231" y="23"/>
                      <a:pt x="341" y="0"/>
                    </a:cubicBezTo>
                    <a:cubicBezTo>
                      <a:pt x="396" y="6"/>
                      <a:pt x="451" y="6"/>
                      <a:pt x="506" y="16"/>
                    </a:cubicBezTo>
                    <a:cubicBezTo>
                      <a:pt x="532" y="22"/>
                      <a:pt x="581" y="48"/>
                      <a:pt x="581" y="48"/>
                    </a:cubicBezTo>
                    <a:cubicBezTo>
                      <a:pt x="614" y="87"/>
                      <a:pt x="668" y="147"/>
                      <a:pt x="708" y="178"/>
                    </a:cubicBezTo>
                    <a:cubicBezTo>
                      <a:pt x="801" y="248"/>
                      <a:pt x="687" y="130"/>
                      <a:pt x="783" y="226"/>
                    </a:cubicBezTo>
                    <a:cubicBezTo>
                      <a:pt x="837" y="281"/>
                      <a:pt x="848" y="373"/>
                      <a:pt x="896" y="437"/>
                    </a:cubicBezTo>
                    <a:cubicBezTo>
                      <a:pt x="914" y="507"/>
                      <a:pt x="949" y="564"/>
                      <a:pt x="972" y="631"/>
                    </a:cubicBezTo>
                    <a:cubicBezTo>
                      <a:pt x="982" y="663"/>
                      <a:pt x="989" y="697"/>
                      <a:pt x="997" y="729"/>
                    </a:cubicBezTo>
                    <a:cubicBezTo>
                      <a:pt x="1002" y="745"/>
                      <a:pt x="1010" y="777"/>
                      <a:pt x="1010" y="777"/>
                    </a:cubicBezTo>
                    <a:cubicBezTo>
                      <a:pt x="1028" y="984"/>
                      <a:pt x="1033" y="982"/>
                      <a:pt x="1004" y="1240"/>
                    </a:cubicBezTo>
                    <a:cubicBezTo>
                      <a:pt x="1001" y="1262"/>
                      <a:pt x="983" y="1302"/>
                      <a:pt x="972" y="1320"/>
                    </a:cubicBezTo>
                    <a:cubicBezTo>
                      <a:pt x="853" y="1504"/>
                      <a:pt x="908" y="1480"/>
                      <a:pt x="700" y="1544"/>
                    </a:cubicBezTo>
                    <a:cubicBezTo>
                      <a:pt x="641" y="1537"/>
                      <a:pt x="529" y="1583"/>
                      <a:pt x="481" y="1538"/>
                    </a:cubicBezTo>
                    <a:cubicBezTo>
                      <a:pt x="457" y="1514"/>
                      <a:pt x="446" y="1466"/>
                      <a:pt x="417" y="1458"/>
                    </a:cubicBezTo>
                    <a:cubicBezTo>
                      <a:pt x="368" y="1442"/>
                      <a:pt x="335" y="1428"/>
                      <a:pt x="292" y="1392"/>
                    </a:cubicBezTo>
                    <a:cubicBezTo>
                      <a:pt x="247" y="1306"/>
                      <a:pt x="189" y="1233"/>
                      <a:pt x="141" y="1150"/>
                    </a:cubicBezTo>
                    <a:cubicBezTo>
                      <a:pt x="132" y="1115"/>
                      <a:pt x="111" y="1087"/>
                      <a:pt x="102" y="1052"/>
                    </a:cubicBezTo>
                    <a:cubicBezTo>
                      <a:pt x="81" y="969"/>
                      <a:pt x="83" y="873"/>
                      <a:pt x="52" y="793"/>
                    </a:cubicBezTo>
                    <a:cubicBezTo>
                      <a:pt x="0" y="659"/>
                      <a:pt x="50" y="828"/>
                      <a:pt x="14" y="695"/>
                    </a:cubicBezTo>
                    <a:cubicBezTo>
                      <a:pt x="18" y="582"/>
                      <a:pt x="20" y="469"/>
                      <a:pt x="27" y="356"/>
                    </a:cubicBezTo>
                    <a:cubicBezTo>
                      <a:pt x="29" y="321"/>
                      <a:pt x="55" y="224"/>
                      <a:pt x="20" y="224"/>
                    </a:cubicBez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prstDash val="dash"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36" name="Line 11"/>
              <p:cNvSpPr>
                <a:spLocks noChangeShapeType="1"/>
              </p:cNvSpPr>
              <p:nvPr/>
            </p:nvSpPr>
            <p:spPr bwMode="auto">
              <a:xfrm flipV="1">
                <a:off x="2112" y="2976"/>
                <a:ext cx="109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4109" name="Object 12"/>
            <p:cNvGraphicFramePr>
              <a:graphicFrameLocks noChangeAspect="1"/>
            </p:cNvGraphicFramePr>
            <p:nvPr/>
          </p:nvGraphicFramePr>
          <p:xfrm>
            <a:off x="2256" y="2832"/>
            <a:ext cx="158" cy="3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7" name="Equation" r:id="rId5" imgW="114300" imgH="254000" progId="Equation.3">
                    <p:embed/>
                  </p:oleObj>
                </mc:Choice>
                <mc:Fallback>
                  <p:oleObj name="Equation" r:id="rId5" imgW="114300" imgH="2540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6" y="2832"/>
                          <a:ext cx="158" cy="3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3962400" y="2882900"/>
          <a:ext cx="472440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8" name="Equation" r:id="rId7" imgW="1765300" imgH="393700" progId="Equation.3">
                  <p:embed/>
                </p:oleObj>
              </mc:Choice>
              <mc:Fallback>
                <p:oleObj name="Equation" r:id="rId7" imgW="1765300" imgH="3937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882900"/>
                        <a:ext cx="4724400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4572000" y="4273550"/>
          <a:ext cx="34290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Equation" r:id="rId9" imgW="1943100" imgH="342900" progId="Equation.3">
                  <p:embed/>
                </p:oleObj>
              </mc:Choice>
              <mc:Fallback>
                <p:oleObj name="Equation" r:id="rId9" imgW="1943100" imgH="3429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273550"/>
                        <a:ext cx="34290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3" name="Object 15"/>
          <p:cNvGraphicFramePr>
            <a:graphicFrameLocks noChangeAspect="1"/>
          </p:cNvGraphicFramePr>
          <p:nvPr/>
        </p:nvGraphicFramePr>
        <p:xfrm>
          <a:off x="5257800" y="5227638"/>
          <a:ext cx="2057400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0" name="Equation" r:id="rId11" imgW="711200" imgH="292100" progId="Equation.3">
                  <p:embed/>
                </p:oleObj>
              </mc:Choice>
              <mc:Fallback>
                <p:oleObj name="Equation" r:id="rId11" imgW="711200" imgH="2921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227638"/>
                        <a:ext cx="2057400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4" name="Object 16"/>
          <p:cNvGraphicFramePr>
            <a:graphicFrameLocks noChangeAspect="1"/>
          </p:cNvGraphicFramePr>
          <p:nvPr/>
        </p:nvGraphicFramePr>
        <p:xfrm>
          <a:off x="4267200" y="1557338"/>
          <a:ext cx="4038600" cy="126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" name="Equation" r:id="rId13" imgW="1497965" imgH="431800" progId="Equation.3">
                  <p:embed/>
                </p:oleObj>
              </mc:Choice>
              <mc:Fallback>
                <p:oleObj name="Equation" r:id="rId13" imgW="1497965" imgH="431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557338"/>
                        <a:ext cx="4038600" cy="1268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7"/>
          <p:cNvGrpSpPr/>
          <p:nvPr/>
        </p:nvGrpSpPr>
        <p:grpSpPr bwMode="auto">
          <a:xfrm>
            <a:off x="609600" y="2978150"/>
            <a:ext cx="609600" cy="533400"/>
            <a:chOff x="432" y="1968"/>
            <a:chExt cx="384" cy="336"/>
          </a:xfrm>
        </p:grpSpPr>
        <p:sp>
          <p:nvSpPr>
            <p:cNvPr id="4133" name="AutoShape 18"/>
            <p:cNvSpPr>
              <a:spLocks noChangeArrowheads="1"/>
            </p:cNvSpPr>
            <p:nvPr/>
          </p:nvSpPr>
          <p:spPr bwMode="auto">
            <a:xfrm>
              <a:off x="432" y="1968"/>
              <a:ext cx="384" cy="336"/>
            </a:xfrm>
            <a:prstGeom prst="wedgeRectCallout">
              <a:avLst>
                <a:gd name="adj1" fmla="val 110940"/>
                <a:gd name="adj2" fmla="val 114583"/>
              </a:avLst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990099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zh-CN" sz="2800" b="1">
                <a:solidFill>
                  <a:srgbClr val="1C1C1C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4108" name="Object 19"/>
            <p:cNvGraphicFramePr>
              <a:graphicFrameLocks noChangeAspect="1"/>
            </p:cNvGraphicFramePr>
            <p:nvPr/>
          </p:nvGraphicFramePr>
          <p:xfrm>
            <a:off x="440" y="1968"/>
            <a:ext cx="376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2" name="Equation" r:id="rId15" imgW="317500" imgH="304800" progId="Equation.3">
                    <p:embed/>
                  </p:oleObj>
                </mc:Choice>
                <mc:Fallback>
                  <p:oleObj name="Equation" r:id="rId15" imgW="317500" imgH="3048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" y="1968"/>
                          <a:ext cx="376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8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0"/>
          <p:cNvGrpSpPr/>
          <p:nvPr/>
        </p:nvGrpSpPr>
        <p:grpSpPr bwMode="auto">
          <a:xfrm>
            <a:off x="1981200" y="3359150"/>
            <a:ext cx="612775" cy="609600"/>
            <a:chOff x="1296" y="2208"/>
            <a:chExt cx="386" cy="384"/>
          </a:xfrm>
        </p:grpSpPr>
        <p:graphicFrame>
          <p:nvGraphicFramePr>
            <p:cNvPr id="4107" name="Object 21"/>
            <p:cNvGraphicFramePr>
              <a:graphicFrameLocks noChangeAspect="1"/>
            </p:cNvGraphicFramePr>
            <p:nvPr/>
          </p:nvGraphicFramePr>
          <p:xfrm>
            <a:off x="1350" y="2208"/>
            <a:ext cx="332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3" name="Equation" r:id="rId17" imgW="292100" imgH="342900" progId="Equation.3">
                    <p:embed/>
                  </p:oleObj>
                </mc:Choice>
                <mc:Fallback>
                  <p:oleObj name="Equation" r:id="rId17" imgW="292100" imgH="3429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0" y="2208"/>
                          <a:ext cx="332" cy="3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32" name="Line 22"/>
            <p:cNvSpPr>
              <a:spLocks noChangeShapeType="1"/>
            </p:cNvSpPr>
            <p:nvPr/>
          </p:nvSpPr>
          <p:spPr bwMode="auto">
            <a:xfrm>
              <a:off x="1296" y="2352"/>
              <a:ext cx="48" cy="240"/>
            </a:xfrm>
            <a:prstGeom prst="line">
              <a:avLst/>
            </a:prstGeom>
            <a:noFill/>
            <a:ln w="38100">
              <a:solidFill>
                <a:srgbClr val="CC0099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" name="Group 23"/>
          <p:cNvGrpSpPr/>
          <p:nvPr/>
        </p:nvGrpSpPr>
        <p:grpSpPr bwMode="auto">
          <a:xfrm>
            <a:off x="838200" y="3740150"/>
            <a:ext cx="1219200" cy="838200"/>
            <a:chOff x="528" y="2496"/>
            <a:chExt cx="768" cy="528"/>
          </a:xfrm>
        </p:grpSpPr>
        <p:graphicFrame>
          <p:nvGraphicFramePr>
            <p:cNvPr id="4106" name="Object 24"/>
            <p:cNvGraphicFramePr>
              <a:graphicFrameLocks noChangeAspect="1"/>
            </p:cNvGraphicFramePr>
            <p:nvPr/>
          </p:nvGraphicFramePr>
          <p:xfrm>
            <a:off x="960" y="2496"/>
            <a:ext cx="336" cy="5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4" name="公式" r:id="rId19" imgW="127000" imgH="215265" progId="Equation.3">
                    <p:embed/>
                  </p:oleObj>
                </mc:Choice>
                <mc:Fallback>
                  <p:oleObj name="公式" r:id="rId19" imgW="127000" imgH="215265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2496"/>
                          <a:ext cx="336" cy="5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Freeform 25"/>
            <p:cNvSpPr/>
            <p:nvPr/>
          </p:nvSpPr>
          <p:spPr bwMode="auto">
            <a:xfrm>
              <a:off x="528" y="2628"/>
              <a:ext cx="768" cy="82"/>
            </a:xfrm>
            <a:custGeom>
              <a:avLst/>
              <a:gdLst>
                <a:gd name="T0" fmla="*/ 0 w 768"/>
                <a:gd name="T1" fmla="*/ 82 h 82"/>
                <a:gd name="T2" fmla="*/ 768 w 768"/>
                <a:gd name="T3" fmla="*/ 0 h 82"/>
                <a:gd name="T4" fmla="*/ 0 60000 65536"/>
                <a:gd name="T5" fmla="*/ 0 60000 65536"/>
                <a:gd name="T6" fmla="*/ 0 w 768"/>
                <a:gd name="T7" fmla="*/ 0 h 82"/>
                <a:gd name="T8" fmla="*/ 768 w 768"/>
                <a:gd name="T9" fmla="*/ 82 h 8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68" h="82">
                  <a:moveTo>
                    <a:pt x="0" y="82"/>
                  </a:moveTo>
                  <a:lnTo>
                    <a:pt x="768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Group 26"/>
          <p:cNvGrpSpPr/>
          <p:nvPr/>
        </p:nvGrpSpPr>
        <p:grpSpPr bwMode="auto">
          <a:xfrm>
            <a:off x="812800" y="2987675"/>
            <a:ext cx="2768600" cy="1514475"/>
            <a:chOff x="560" y="1974"/>
            <a:chExt cx="1744" cy="954"/>
          </a:xfrm>
        </p:grpSpPr>
        <p:sp>
          <p:nvSpPr>
            <p:cNvPr id="5" name="Line 27"/>
            <p:cNvSpPr>
              <a:spLocks noChangeShapeType="1"/>
            </p:cNvSpPr>
            <p:nvPr/>
          </p:nvSpPr>
          <p:spPr bwMode="auto">
            <a:xfrm flipV="1">
              <a:off x="560" y="1974"/>
              <a:ext cx="1579" cy="699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" name="Group 28"/>
            <p:cNvGrpSpPr/>
            <p:nvPr/>
          </p:nvGrpSpPr>
          <p:grpSpPr bwMode="auto">
            <a:xfrm>
              <a:off x="615" y="2400"/>
              <a:ext cx="1689" cy="528"/>
              <a:chOff x="615" y="2400"/>
              <a:chExt cx="1689" cy="528"/>
            </a:xfrm>
          </p:grpSpPr>
          <p:sp>
            <p:nvSpPr>
              <p:cNvPr id="11" name="Line 29"/>
              <p:cNvSpPr>
                <a:spLocks noChangeShapeType="1"/>
              </p:cNvSpPr>
              <p:nvPr/>
            </p:nvSpPr>
            <p:spPr bwMode="auto">
              <a:xfrm flipV="1">
                <a:off x="615" y="2448"/>
                <a:ext cx="1689" cy="225"/>
              </a:xfrm>
              <a:prstGeom prst="line">
                <a:avLst/>
              </a:prstGeom>
              <a:noFill/>
              <a:ln w="28575">
                <a:solidFill>
                  <a:srgbClr val="00800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4105" name="Object 30"/>
              <p:cNvGraphicFramePr>
                <a:graphicFrameLocks noChangeAspect="1"/>
              </p:cNvGraphicFramePr>
              <p:nvPr/>
            </p:nvGraphicFramePr>
            <p:xfrm>
              <a:off x="1680" y="2400"/>
              <a:ext cx="418" cy="5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95" name="公式" r:id="rId21" imgW="139700" imgH="215900" progId="Equation.3">
                      <p:embed/>
                    </p:oleObj>
                  </mc:Choice>
                  <mc:Fallback>
                    <p:oleObj name="公式" r:id="rId21" imgW="139700" imgH="2159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80" y="2400"/>
                            <a:ext cx="418" cy="52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3" name="Group 31"/>
          <p:cNvGrpSpPr/>
          <p:nvPr/>
        </p:nvGrpSpPr>
        <p:grpSpPr bwMode="auto">
          <a:xfrm>
            <a:off x="2895600" y="2987675"/>
            <a:ext cx="676275" cy="773113"/>
            <a:chOff x="1824" y="2022"/>
            <a:chExt cx="426" cy="487"/>
          </a:xfrm>
        </p:grpSpPr>
        <p:sp>
          <p:nvSpPr>
            <p:cNvPr id="14" name="Freeform 32"/>
            <p:cNvSpPr/>
            <p:nvPr/>
          </p:nvSpPr>
          <p:spPr bwMode="auto">
            <a:xfrm>
              <a:off x="2094" y="2022"/>
              <a:ext cx="156" cy="480"/>
            </a:xfrm>
            <a:custGeom>
              <a:avLst/>
              <a:gdLst>
                <a:gd name="T0" fmla="*/ 156 w 156"/>
                <a:gd name="T1" fmla="*/ 480 h 480"/>
                <a:gd name="T2" fmla="*/ 0 w 156"/>
                <a:gd name="T3" fmla="*/ 0 h 480"/>
                <a:gd name="T4" fmla="*/ 0 60000 65536"/>
                <a:gd name="T5" fmla="*/ 0 60000 65536"/>
                <a:gd name="T6" fmla="*/ 0 w 156"/>
                <a:gd name="T7" fmla="*/ 0 h 480"/>
                <a:gd name="T8" fmla="*/ 156 w 156"/>
                <a:gd name="T9" fmla="*/ 480 h 4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6" h="480">
                  <a:moveTo>
                    <a:pt x="156" y="48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CC0099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104" name="Object 33"/>
            <p:cNvGraphicFramePr>
              <a:graphicFrameLocks noChangeAspect="1"/>
            </p:cNvGraphicFramePr>
            <p:nvPr/>
          </p:nvGraphicFramePr>
          <p:xfrm>
            <a:off x="1824" y="2112"/>
            <a:ext cx="340" cy="3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6" name="Equation" r:id="rId23" imgW="304800" imgH="342900" progId="Equation.3">
                    <p:embed/>
                  </p:oleObj>
                </mc:Choice>
                <mc:Fallback>
                  <p:oleObj name="Equation" r:id="rId23" imgW="304800" imgH="3429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4" y="2112"/>
                          <a:ext cx="340" cy="3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oup 34"/>
          <p:cNvGrpSpPr/>
          <p:nvPr/>
        </p:nvGrpSpPr>
        <p:grpSpPr bwMode="auto">
          <a:xfrm>
            <a:off x="1430338" y="2000250"/>
            <a:ext cx="593725" cy="1562100"/>
            <a:chOff x="983" y="1315"/>
            <a:chExt cx="336" cy="1021"/>
          </a:xfrm>
        </p:grpSpPr>
        <p:sp>
          <p:nvSpPr>
            <p:cNvPr id="17" name="Line 35"/>
            <p:cNvSpPr>
              <a:spLocks noChangeShapeType="1"/>
            </p:cNvSpPr>
            <p:nvPr/>
          </p:nvSpPr>
          <p:spPr bwMode="auto">
            <a:xfrm flipH="1" flipV="1">
              <a:off x="1257" y="1690"/>
              <a:ext cx="29" cy="64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103" name="Object 36"/>
            <p:cNvGraphicFramePr>
              <a:graphicFrameLocks noChangeAspect="1"/>
            </p:cNvGraphicFramePr>
            <p:nvPr/>
          </p:nvGraphicFramePr>
          <p:xfrm>
            <a:off x="983" y="1315"/>
            <a:ext cx="336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7" name="公式" r:id="rId25" imgW="177800" imgH="228600" progId="Equation.3">
                    <p:embed/>
                  </p:oleObj>
                </mc:Choice>
                <mc:Fallback>
                  <p:oleObj name="公式" r:id="rId25" imgW="177800" imgH="228600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3" y="1315"/>
                          <a:ext cx="336" cy="4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37"/>
          <p:cNvGrpSpPr/>
          <p:nvPr/>
        </p:nvGrpSpPr>
        <p:grpSpPr bwMode="auto">
          <a:xfrm>
            <a:off x="3140075" y="2101850"/>
            <a:ext cx="577850" cy="1651000"/>
            <a:chOff x="1978" y="1464"/>
            <a:chExt cx="364" cy="1040"/>
          </a:xfrm>
        </p:grpSpPr>
        <p:sp>
          <p:nvSpPr>
            <p:cNvPr id="20" name="Freeform 38"/>
            <p:cNvSpPr/>
            <p:nvPr/>
          </p:nvSpPr>
          <p:spPr bwMode="auto">
            <a:xfrm>
              <a:off x="2248" y="1860"/>
              <a:ext cx="2" cy="644"/>
            </a:xfrm>
            <a:custGeom>
              <a:avLst/>
              <a:gdLst>
                <a:gd name="T0" fmla="*/ 0 w 2"/>
                <a:gd name="T1" fmla="*/ 644 h 644"/>
                <a:gd name="T2" fmla="*/ 2 w 2"/>
                <a:gd name="T3" fmla="*/ 0 h 644"/>
                <a:gd name="T4" fmla="*/ 0 60000 65536"/>
                <a:gd name="T5" fmla="*/ 0 60000 65536"/>
                <a:gd name="T6" fmla="*/ 0 w 2"/>
                <a:gd name="T7" fmla="*/ 0 h 644"/>
                <a:gd name="T8" fmla="*/ 2 w 2"/>
                <a:gd name="T9" fmla="*/ 644 h 6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644">
                  <a:moveTo>
                    <a:pt x="0" y="644"/>
                  </a:moveTo>
                  <a:lnTo>
                    <a:pt x="2" y="0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102" name="Object 39"/>
            <p:cNvGraphicFramePr>
              <a:graphicFrameLocks noChangeAspect="1"/>
            </p:cNvGraphicFramePr>
            <p:nvPr/>
          </p:nvGraphicFramePr>
          <p:xfrm>
            <a:off x="1978" y="1464"/>
            <a:ext cx="364" cy="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8" name="Equation" r:id="rId27" imgW="203200" imgH="254000" progId="Equation.3">
                    <p:embed/>
                  </p:oleObj>
                </mc:Choice>
                <mc:Fallback>
                  <p:oleObj name="Equation" r:id="rId27" imgW="203200" imgH="25400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8" y="1464"/>
                          <a:ext cx="364" cy="4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40"/>
          <p:cNvGrpSpPr/>
          <p:nvPr/>
        </p:nvGrpSpPr>
        <p:grpSpPr bwMode="auto">
          <a:xfrm>
            <a:off x="762000" y="1835150"/>
            <a:ext cx="2819400" cy="3429000"/>
            <a:chOff x="528" y="1248"/>
            <a:chExt cx="1776" cy="2160"/>
          </a:xfrm>
        </p:grpSpPr>
        <p:sp>
          <p:nvSpPr>
            <p:cNvPr id="4123" name="Line 41"/>
            <p:cNvSpPr>
              <a:spLocks noChangeShapeType="1"/>
            </p:cNvSpPr>
            <p:nvPr/>
          </p:nvSpPr>
          <p:spPr bwMode="auto">
            <a:xfrm flipV="1">
              <a:off x="576" y="1248"/>
              <a:ext cx="1200" cy="1344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42"/>
            <p:cNvSpPr>
              <a:spLocks noChangeShapeType="1"/>
            </p:cNvSpPr>
            <p:nvPr/>
          </p:nvSpPr>
          <p:spPr bwMode="auto">
            <a:xfrm>
              <a:off x="528" y="2640"/>
              <a:ext cx="1776" cy="76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prstDash val="dash"/>
              <a:round/>
              <a:tailEnd type="non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3924300" y="836613"/>
            <a:ext cx="4179888" cy="528637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</a:rPr>
              <a:t>、电流在回路之外</a:t>
            </a:r>
          </a:p>
        </p:txBody>
      </p:sp>
      <p:sp>
        <p:nvSpPr>
          <p:cNvPr id="4122" name="Text Box 44"/>
          <p:cNvSpPr txBox="1">
            <a:spLocks noChangeArrowheads="1"/>
          </p:cNvSpPr>
          <p:nvPr/>
        </p:nvSpPr>
        <p:spPr bwMode="auto">
          <a:xfrm>
            <a:off x="1143000" y="0"/>
            <a:ext cx="5329238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3200" b="1">
                <a:solidFill>
                  <a:srgbClr val="A50021"/>
                </a:solidFill>
              </a:rPr>
              <a:t>安培环路定理的证明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85813" y="928688"/>
            <a:ext cx="3429000" cy="588962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多电流情况</a:t>
            </a: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428750" y="1571625"/>
          <a:ext cx="2490788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公式" r:id="rId3" imgW="1002665" imgH="241300" progId="Equation.3">
                  <p:embed/>
                </p:oleObj>
              </mc:Choice>
              <mc:Fallback>
                <p:oleObj name="公式" r:id="rId3" imgW="1002665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571625"/>
                        <a:ext cx="2490788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1143000" y="3071813"/>
          <a:ext cx="2100263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公式" r:id="rId5" imgW="812165" imgH="228600" progId="Equation.3">
                  <p:embed/>
                </p:oleObj>
              </mc:Choice>
              <mc:Fallback>
                <p:oleObj name="公式" r:id="rId5" imgW="812165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071813"/>
                        <a:ext cx="2100263" cy="60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31" name="Group 8"/>
          <p:cNvGrpSpPr/>
          <p:nvPr/>
        </p:nvGrpSpPr>
        <p:grpSpPr bwMode="auto">
          <a:xfrm>
            <a:off x="5429250" y="857250"/>
            <a:ext cx="3517900" cy="3429000"/>
            <a:chOff x="528" y="1200"/>
            <a:chExt cx="2216" cy="2160"/>
          </a:xfrm>
        </p:grpSpPr>
        <p:sp>
          <p:nvSpPr>
            <p:cNvPr id="5136" name="Rectangle 9"/>
            <p:cNvSpPr>
              <a:spLocks noChangeArrowheads="1"/>
            </p:cNvSpPr>
            <p:nvPr/>
          </p:nvSpPr>
          <p:spPr bwMode="auto">
            <a:xfrm>
              <a:off x="528" y="1200"/>
              <a:ext cx="2208" cy="2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126" name="Object 10"/>
            <p:cNvGraphicFramePr>
              <a:graphicFrameLocks noChangeAspect="1"/>
            </p:cNvGraphicFramePr>
            <p:nvPr/>
          </p:nvGraphicFramePr>
          <p:xfrm>
            <a:off x="639" y="1765"/>
            <a:ext cx="218" cy="3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7" name="公式" r:id="rId7" imgW="139700" imgH="215900" progId="Equation.3">
                    <p:embed/>
                  </p:oleObj>
                </mc:Choice>
                <mc:Fallback>
                  <p:oleObj name="公式" r:id="rId7" imgW="139700" imgH="2159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" y="1765"/>
                          <a:ext cx="218" cy="3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7" name="Line 11"/>
            <p:cNvSpPr>
              <a:spLocks noChangeShapeType="1"/>
            </p:cNvSpPr>
            <p:nvPr/>
          </p:nvSpPr>
          <p:spPr bwMode="auto">
            <a:xfrm flipV="1">
              <a:off x="844" y="1538"/>
              <a:ext cx="0" cy="39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" name="Group 12"/>
            <p:cNvGrpSpPr/>
            <p:nvPr/>
          </p:nvGrpSpPr>
          <p:grpSpPr bwMode="auto">
            <a:xfrm>
              <a:off x="947" y="1424"/>
              <a:ext cx="52" cy="1706"/>
              <a:chOff x="947" y="1328"/>
              <a:chExt cx="52" cy="1706"/>
            </a:xfrm>
          </p:grpSpPr>
          <p:sp>
            <p:nvSpPr>
              <p:cNvPr id="11277" name="AutoShape 13"/>
              <p:cNvSpPr>
                <a:spLocks noChangeArrowheads="1"/>
              </p:cNvSpPr>
              <p:nvPr/>
            </p:nvSpPr>
            <p:spPr bwMode="auto">
              <a:xfrm>
                <a:off x="950" y="1499"/>
                <a:ext cx="49" cy="1312"/>
              </a:xfrm>
              <a:prstGeom prst="can">
                <a:avLst>
                  <a:gd name="adj" fmla="val 133878"/>
                </a:avLst>
              </a:prstGeom>
              <a:gradFill rotWithShape="1">
                <a:gsLst>
                  <a:gs pos="0">
                    <a:schemeClr val="bg2"/>
                  </a:gs>
                  <a:gs pos="50000">
                    <a:srgbClr val="800080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5159" name="Line 14"/>
              <p:cNvSpPr>
                <a:spLocks noChangeShapeType="1"/>
              </p:cNvSpPr>
              <p:nvPr/>
            </p:nvSpPr>
            <p:spPr bwMode="auto">
              <a:xfrm>
                <a:off x="947" y="2750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60" name="Line 15"/>
              <p:cNvSpPr>
                <a:spLocks noChangeShapeType="1"/>
              </p:cNvSpPr>
              <p:nvPr/>
            </p:nvSpPr>
            <p:spPr bwMode="auto">
              <a:xfrm>
                <a:off x="998" y="2750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61" name="Line 16"/>
              <p:cNvSpPr>
                <a:spLocks noChangeShapeType="1"/>
              </p:cNvSpPr>
              <p:nvPr/>
            </p:nvSpPr>
            <p:spPr bwMode="auto">
              <a:xfrm>
                <a:off x="947" y="1328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62" name="Line 17"/>
              <p:cNvSpPr>
                <a:spLocks noChangeShapeType="1"/>
              </p:cNvSpPr>
              <p:nvPr/>
            </p:nvSpPr>
            <p:spPr bwMode="auto">
              <a:xfrm>
                <a:off x="998" y="1328"/>
                <a:ext cx="0" cy="2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graphicFrame>
          <p:nvGraphicFramePr>
            <p:cNvPr id="5127" name="Object 18"/>
            <p:cNvGraphicFramePr>
              <a:graphicFrameLocks noChangeAspect="1"/>
            </p:cNvGraphicFramePr>
            <p:nvPr/>
          </p:nvGraphicFramePr>
          <p:xfrm>
            <a:off x="1358" y="1595"/>
            <a:ext cx="254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8" name="公式" r:id="rId9" imgW="165100" imgH="215900" progId="Equation.3">
                    <p:embed/>
                  </p:oleObj>
                </mc:Choice>
                <mc:Fallback>
                  <p:oleObj name="公式" r:id="rId9" imgW="165100" imgH="2159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8" y="1595"/>
                          <a:ext cx="254" cy="3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Line 19"/>
            <p:cNvSpPr>
              <a:spLocks noChangeShapeType="1"/>
            </p:cNvSpPr>
            <p:nvPr/>
          </p:nvSpPr>
          <p:spPr bwMode="auto">
            <a:xfrm flipV="1">
              <a:off x="1614" y="1481"/>
              <a:ext cx="0" cy="39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128" name="Object 20"/>
            <p:cNvGraphicFramePr>
              <a:graphicFrameLocks noChangeAspect="1"/>
            </p:cNvGraphicFramePr>
            <p:nvPr/>
          </p:nvGraphicFramePr>
          <p:xfrm>
            <a:off x="2231" y="1538"/>
            <a:ext cx="235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9" name="公式" r:id="rId11" imgW="152400" imgH="228600" progId="Equation.3">
                    <p:embed/>
                  </p:oleObj>
                </mc:Choice>
                <mc:Fallback>
                  <p:oleObj name="公式" r:id="rId11" imgW="15240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1" y="1538"/>
                          <a:ext cx="235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Line 21"/>
            <p:cNvSpPr>
              <a:spLocks noChangeShapeType="1"/>
            </p:cNvSpPr>
            <p:nvPr/>
          </p:nvSpPr>
          <p:spPr bwMode="auto">
            <a:xfrm>
              <a:off x="2179" y="1538"/>
              <a:ext cx="0" cy="398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tailEnd type="triangle" w="sm" len="lg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5129" name="Object 22"/>
            <p:cNvGraphicFramePr>
              <a:graphicFrameLocks noChangeAspect="1"/>
            </p:cNvGraphicFramePr>
            <p:nvPr/>
          </p:nvGraphicFramePr>
          <p:xfrm>
            <a:off x="2374" y="2356"/>
            <a:ext cx="370" cy="3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0" name="Equation" r:id="rId13" imgW="114300" imgH="254000" progId="Equation.3">
                    <p:embed/>
                  </p:oleObj>
                </mc:Choice>
                <mc:Fallback>
                  <p:oleObj name="Equation" r:id="rId13" imgW="114300" imgH="2540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4" y="2356"/>
                          <a:ext cx="370" cy="3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" name="Group 23"/>
            <p:cNvGrpSpPr/>
            <p:nvPr/>
          </p:nvGrpSpPr>
          <p:grpSpPr bwMode="auto">
            <a:xfrm>
              <a:off x="1701" y="2016"/>
              <a:ext cx="45" cy="1102"/>
              <a:chOff x="1701" y="1920"/>
              <a:chExt cx="45" cy="1102"/>
            </a:xfrm>
          </p:grpSpPr>
          <p:sp>
            <p:nvSpPr>
              <p:cNvPr id="5155" name="AutoShape 24"/>
              <p:cNvSpPr>
                <a:spLocks noChangeArrowheads="1"/>
              </p:cNvSpPr>
              <p:nvPr/>
            </p:nvSpPr>
            <p:spPr bwMode="auto">
              <a:xfrm>
                <a:off x="1704" y="1920"/>
                <a:ext cx="42" cy="942"/>
              </a:xfrm>
              <a:prstGeom prst="can">
                <a:avLst>
                  <a:gd name="adj" fmla="val 112143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6" name="Line 25"/>
              <p:cNvSpPr>
                <a:spLocks noChangeShapeType="1"/>
              </p:cNvSpPr>
              <p:nvPr/>
            </p:nvSpPr>
            <p:spPr bwMode="auto">
              <a:xfrm>
                <a:off x="1701" y="2818"/>
                <a:ext cx="0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57" name="Line 26"/>
              <p:cNvSpPr>
                <a:spLocks noChangeShapeType="1"/>
              </p:cNvSpPr>
              <p:nvPr/>
            </p:nvSpPr>
            <p:spPr bwMode="auto">
              <a:xfrm>
                <a:off x="1745" y="2818"/>
                <a:ext cx="0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" name="AutoShape 27"/>
            <p:cNvSpPr>
              <a:spLocks noChangeArrowheads="1"/>
            </p:cNvSpPr>
            <p:nvPr/>
          </p:nvSpPr>
          <p:spPr bwMode="auto">
            <a:xfrm>
              <a:off x="2064" y="2120"/>
              <a:ext cx="45" cy="907"/>
            </a:xfrm>
            <a:prstGeom prst="can">
              <a:avLst>
                <a:gd name="adj" fmla="val 100778"/>
              </a:avLst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Line 28"/>
            <p:cNvSpPr>
              <a:spLocks noChangeShapeType="1"/>
            </p:cNvSpPr>
            <p:nvPr/>
          </p:nvSpPr>
          <p:spPr bwMode="auto">
            <a:xfrm>
              <a:off x="2066" y="2834"/>
              <a:ext cx="0" cy="2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4" name="Line 29"/>
            <p:cNvSpPr>
              <a:spLocks noChangeShapeType="1"/>
            </p:cNvSpPr>
            <p:nvPr/>
          </p:nvSpPr>
          <p:spPr bwMode="auto">
            <a:xfrm>
              <a:off x="2108" y="2834"/>
              <a:ext cx="0" cy="2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5" name="Line 30"/>
            <p:cNvSpPr>
              <a:spLocks noChangeShapeType="1"/>
            </p:cNvSpPr>
            <p:nvPr/>
          </p:nvSpPr>
          <p:spPr bwMode="auto">
            <a:xfrm>
              <a:off x="2066" y="1412"/>
              <a:ext cx="0" cy="2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146" name="Line 31"/>
            <p:cNvSpPr>
              <a:spLocks noChangeShapeType="1"/>
            </p:cNvSpPr>
            <p:nvPr/>
          </p:nvSpPr>
          <p:spPr bwMode="auto">
            <a:xfrm>
              <a:off x="2108" y="1412"/>
              <a:ext cx="0" cy="2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</a:ln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5147" name="Group 32"/>
            <p:cNvGrpSpPr/>
            <p:nvPr/>
          </p:nvGrpSpPr>
          <p:grpSpPr bwMode="auto">
            <a:xfrm>
              <a:off x="1202" y="1958"/>
              <a:ext cx="1369" cy="525"/>
              <a:chOff x="1202" y="1953"/>
              <a:chExt cx="1369" cy="525"/>
            </a:xfrm>
          </p:grpSpPr>
          <p:sp>
            <p:nvSpPr>
              <p:cNvPr id="5153" name="Oval 33"/>
              <p:cNvSpPr>
                <a:spLocks noChangeArrowheads="1"/>
              </p:cNvSpPr>
              <p:nvPr/>
            </p:nvSpPr>
            <p:spPr bwMode="auto">
              <a:xfrm>
                <a:off x="1202" y="1953"/>
                <a:ext cx="1369" cy="525"/>
              </a:xfrm>
              <a:prstGeom prst="ellipse">
                <a:avLst/>
              </a:prstGeom>
              <a:noFill/>
              <a:ln w="38100">
                <a:solidFill>
                  <a:srgbClr val="993366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4" name="Line 34"/>
              <p:cNvSpPr>
                <a:spLocks noChangeShapeType="1"/>
              </p:cNvSpPr>
              <p:nvPr/>
            </p:nvSpPr>
            <p:spPr bwMode="auto">
              <a:xfrm>
                <a:off x="1791" y="2476"/>
                <a:ext cx="267" cy="2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tailEnd type="triangle" w="sm" len="lg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148" name="Group 35"/>
            <p:cNvGrpSpPr/>
            <p:nvPr/>
          </p:nvGrpSpPr>
          <p:grpSpPr bwMode="auto">
            <a:xfrm>
              <a:off x="1701" y="1394"/>
              <a:ext cx="45" cy="710"/>
              <a:chOff x="1701" y="1298"/>
              <a:chExt cx="45" cy="710"/>
            </a:xfrm>
          </p:grpSpPr>
          <p:sp>
            <p:nvSpPr>
              <p:cNvPr id="5150" name="AutoShape 36"/>
              <p:cNvSpPr>
                <a:spLocks noChangeArrowheads="1"/>
              </p:cNvSpPr>
              <p:nvPr/>
            </p:nvSpPr>
            <p:spPr bwMode="auto">
              <a:xfrm>
                <a:off x="1704" y="1380"/>
                <a:ext cx="42" cy="628"/>
              </a:xfrm>
              <a:prstGeom prst="can">
                <a:avLst>
                  <a:gd name="adj" fmla="val 74762"/>
                </a:avLst>
              </a:prstGeom>
              <a:gradFill rotWithShape="1">
                <a:gsLst>
                  <a:gs pos="0">
                    <a:srgbClr val="765E00"/>
                  </a:gs>
                  <a:gs pos="50000">
                    <a:srgbClr val="FFCC00"/>
                  </a:gs>
                  <a:gs pos="100000">
                    <a:srgbClr val="765E00"/>
                  </a:gs>
                </a:gsLst>
                <a:lin ang="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1" name="Line 37"/>
              <p:cNvSpPr>
                <a:spLocks noChangeShapeType="1"/>
              </p:cNvSpPr>
              <p:nvPr/>
            </p:nvSpPr>
            <p:spPr bwMode="auto">
              <a:xfrm>
                <a:off x="1701" y="1298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52" name="Line 38"/>
              <p:cNvSpPr>
                <a:spLocks noChangeShapeType="1"/>
              </p:cNvSpPr>
              <p:nvPr/>
            </p:nvSpPr>
            <p:spPr bwMode="auto">
              <a:xfrm>
                <a:off x="1745" y="1298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</a:ln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5149" name="AutoShape 39"/>
            <p:cNvSpPr>
              <a:spLocks noChangeArrowheads="1"/>
            </p:cNvSpPr>
            <p:nvPr/>
          </p:nvSpPr>
          <p:spPr bwMode="auto">
            <a:xfrm>
              <a:off x="2064" y="1485"/>
              <a:ext cx="45" cy="775"/>
            </a:xfrm>
            <a:prstGeom prst="can">
              <a:avLst>
                <a:gd name="adj" fmla="val 86111"/>
              </a:avLst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0" scaled="1"/>
            </a:gradFill>
            <a:ln w="9525">
              <a:noFill/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285750" y="3714750"/>
            <a:ext cx="5072063" cy="1384300"/>
          </a:xfrm>
          <a:prstGeom prst="rect">
            <a:avLst/>
          </a:prstGeom>
          <a:gradFill rotWithShape="0">
            <a:gsLst>
              <a:gs pos="0">
                <a:srgbClr val="EDFAD2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990099"/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以上结果对</a:t>
            </a:r>
            <a:r>
              <a:rPr lang="zh-CN" altLang="en-US" sz="2800" b="1">
                <a:solidFill>
                  <a:srgbClr val="CC0000"/>
                </a:solidFill>
                <a:latin typeface="Times New Roman" panose="02020603050405020304" pitchFamily="18" charset="0"/>
              </a:rPr>
              <a:t>任意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形状的闭合电流（伸向无限远的电流）均成立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5133" name="Text Box 41"/>
          <p:cNvSpPr txBox="1">
            <a:spLocks noChangeArrowheads="1"/>
          </p:cNvSpPr>
          <p:nvPr/>
        </p:nvSpPr>
        <p:spPr bwMode="auto">
          <a:xfrm>
            <a:off x="1000125" y="0"/>
            <a:ext cx="5329238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kumimoji="1" lang="zh-CN" altLang="en-US" sz="3200" b="1">
                <a:solidFill>
                  <a:srgbClr val="A50021"/>
                </a:solidFill>
              </a:rPr>
              <a:t>安培环路定理的证明</a:t>
            </a:r>
            <a:endParaRPr kumimoji="1" lang="zh-CN" altLang="en-US" sz="3200" b="1">
              <a:latin typeface="Times New Roman" panose="02020603050405020304" pitchFamily="18" charset="0"/>
            </a:endParaRPr>
          </a:p>
        </p:txBody>
      </p:sp>
      <p:graphicFrame>
        <p:nvGraphicFramePr>
          <p:cNvPr id="11308" name="Object 44"/>
          <p:cNvGraphicFramePr>
            <a:graphicFrameLocks noChangeAspect="1"/>
          </p:cNvGraphicFramePr>
          <p:nvPr/>
        </p:nvGraphicFramePr>
        <p:xfrm>
          <a:off x="0" y="2286000"/>
          <a:ext cx="54514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Equation" r:id="rId15" imgW="2324100" imgH="304800" progId="Equation.3">
                  <p:embed/>
                </p:oleObj>
              </mc:Choice>
              <mc:Fallback>
                <p:oleObj name="Equation" r:id="rId15" imgW="2324100" imgH="3048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86000"/>
                        <a:ext cx="54514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37"/>
          <p:cNvGrpSpPr/>
          <p:nvPr/>
        </p:nvGrpSpPr>
        <p:grpSpPr bwMode="auto">
          <a:xfrm>
            <a:off x="609600" y="5286375"/>
            <a:ext cx="6200775" cy="1274763"/>
            <a:chOff x="384" y="3282"/>
            <a:chExt cx="3906" cy="803"/>
          </a:xfrm>
        </p:grpSpPr>
        <p:sp>
          <p:nvSpPr>
            <p:cNvPr id="5135" name="Text Box 38"/>
            <p:cNvSpPr txBox="1">
              <a:spLocks noChangeArrowheads="1"/>
            </p:cNvSpPr>
            <p:nvPr/>
          </p:nvSpPr>
          <p:spPr bwMode="auto">
            <a:xfrm>
              <a:off x="384" y="3408"/>
              <a:ext cx="2448" cy="3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rgbClr val="CC0000"/>
                  </a:solidFill>
                </a:rPr>
                <a:t>   </a:t>
              </a:r>
              <a:r>
                <a:rPr lang="zh-CN" altLang="en-US" sz="3200" b="1" dirty="0">
                  <a:solidFill>
                    <a:srgbClr val="CC0000"/>
                  </a:solidFill>
                </a:rPr>
                <a:t>安培环路定理</a:t>
              </a:r>
            </a:p>
          </p:txBody>
        </p:sp>
        <p:graphicFrame>
          <p:nvGraphicFramePr>
            <p:cNvPr id="5125" name="Object 42"/>
            <p:cNvGraphicFramePr>
              <a:graphicFrameLocks noChangeAspect="1"/>
            </p:cNvGraphicFramePr>
            <p:nvPr/>
          </p:nvGraphicFramePr>
          <p:xfrm>
            <a:off x="2295" y="3282"/>
            <a:ext cx="1995" cy="8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92" name="Equation" r:id="rId17" imgW="1066800" imgH="469900" progId="Equation.3">
                    <p:embed/>
                  </p:oleObj>
                </mc:Choice>
                <mc:Fallback>
                  <p:oleObj name="Equation" r:id="rId17" imgW="1066800" imgH="46990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5" y="3282"/>
                          <a:ext cx="1995" cy="803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chemeClr val="accent1"/>
                            </a:gs>
                            <a:gs pos="50000">
                              <a:srgbClr val="FFFFFF"/>
                            </a:gs>
                            <a:gs pos="100000">
                              <a:schemeClr val="accent1"/>
                            </a:gs>
                          </a:gsLst>
                          <a:lin ang="5400000" scaled="1"/>
                        </a:gradFill>
                        <a:ln w="12700">
                          <a:solidFill>
                            <a:schemeClr val="tx2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ext Box 3"/>
          <p:cNvSpPr txBox="1">
            <a:spLocks noChangeArrowheads="1"/>
          </p:cNvSpPr>
          <p:nvPr/>
        </p:nvSpPr>
        <p:spPr bwMode="auto">
          <a:xfrm>
            <a:off x="1214438" y="214313"/>
            <a:ext cx="28956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安培环路定理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411413" y="836613"/>
          <a:ext cx="3135312" cy="126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Equation" r:id="rId3" imgW="1066800" imgH="469900" progId="Equation.3">
                  <p:embed/>
                </p:oleObj>
              </mc:Choice>
              <mc:Fallback>
                <p:oleObj name="Equation" r:id="rId3" imgW="10668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836613"/>
                        <a:ext cx="3135312" cy="1262062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chemeClr val="accent1"/>
                          </a:gs>
                          <a:gs pos="50000">
                            <a:srgbClr val="FFFFFF"/>
                          </a:gs>
                          <a:gs pos="100000">
                            <a:schemeClr val="accent1"/>
                          </a:gs>
                        </a:gsLst>
                        <a:lin ang="5400000" scaled="1"/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6" name="Group 29"/>
          <p:cNvGrpSpPr/>
          <p:nvPr/>
        </p:nvGrpSpPr>
        <p:grpSpPr bwMode="auto">
          <a:xfrm>
            <a:off x="684213" y="4941888"/>
            <a:ext cx="7751762" cy="1090612"/>
            <a:chOff x="249" y="3158"/>
            <a:chExt cx="4883" cy="687"/>
          </a:xfrm>
        </p:grpSpPr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249" y="3158"/>
              <a:ext cx="4848" cy="672"/>
            </a:xfrm>
            <a:prstGeom prst="rect">
              <a:avLst/>
            </a:prstGeom>
            <a:gradFill rotWithShape="0">
              <a:gsLst>
                <a:gs pos="0">
                  <a:srgbClr val="FCE0F7"/>
                </a:gs>
                <a:gs pos="50000">
                  <a:schemeClr val="bg1"/>
                </a:gs>
                <a:gs pos="100000">
                  <a:srgbClr val="FCE0F7"/>
                </a:gs>
              </a:gsLst>
              <a:lin ang="5400000" scaled="1"/>
            </a:gradFill>
            <a:ln w="9525">
              <a:solidFill>
                <a:srgbClr val="CC3399"/>
              </a:solidFill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" name="Text Box 13"/>
            <p:cNvSpPr txBox="1">
              <a:spLocks noChangeArrowheads="1"/>
            </p:cNvSpPr>
            <p:nvPr/>
          </p:nvSpPr>
          <p:spPr bwMode="auto">
            <a:xfrm>
              <a:off x="476" y="3249"/>
              <a:ext cx="4656" cy="5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  </a:t>
              </a:r>
              <a:r>
                <a:rPr lang="zh-CN" altLang="zh-CN" sz="2800" b="1">
                  <a:latin typeface="Times New Roman" panose="02020603050405020304" pitchFamily="18" charset="0"/>
                </a:rPr>
                <a:t>电流</a:t>
              </a:r>
              <a:r>
                <a:rPr lang="zh-CN" altLang="zh-CN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    正负</a:t>
              </a:r>
              <a:r>
                <a:rPr lang="zh-CN" altLang="en-US" sz="2800" b="1">
                  <a:latin typeface="Times New Roman" panose="02020603050405020304" pitchFamily="18" charset="0"/>
                </a:rPr>
                <a:t>的规定 ：    与      成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右</a:t>
              </a:r>
              <a:r>
                <a:rPr lang="zh-CN" altLang="en-US" sz="2800" b="1">
                  <a:latin typeface="Times New Roman" panose="02020603050405020304" pitchFamily="18" charset="0"/>
                </a:rPr>
                <a:t>螺旋时，  为</a:t>
              </a:r>
              <a:r>
                <a:rPr lang="zh-CN" altLang="en-US" sz="2800" b="1">
                  <a:solidFill>
                    <a:srgbClr val="CC0000"/>
                  </a:solidFill>
                  <a:latin typeface="Times New Roman" panose="02020603050405020304" pitchFamily="18" charset="0"/>
                </a:rPr>
                <a:t>正</a:t>
              </a:r>
              <a:r>
                <a:rPr lang="zh-CN" altLang="en-US" sz="2800" b="1">
                  <a:latin typeface="Times New Roman" panose="02020603050405020304" pitchFamily="18" charset="0"/>
                </a:rPr>
                <a:t>；</a:t>
              </a:r>
              <a:r>
                <a:rPr lang="zh-CN" altLang="en-US" sz="2800" b="1">
                  <a:solidFill>
                    <a:srgbClr val="3333FF"/>
                  </a:solidFill>
                  <a:latin typeface="Times New Roman" panose="02020603050405020304" pitchFamily="18" charset="0"/>
                </a:rPr>
                <a:t>反</a:t>
              </a:r>
              <a:r>
                <a:rPr lang="zh-CN" altLang="en-US" sz="2800" b="1">
                  <a:latin typeface="Times New Roman" panose="02020603050405020304" pitchFamily="18" charset="0"/>
                </a:rPr>
                <a:t>之为</a:t>
              </a:r>
              <a:r>
                <a:rPr lang="zh-CN" altLang="en-US" sz="2800" b="1">
                  <a:solidFill>
                    <a:srgbClr val="0000FF"/>
                  </a:solidFill>
                  <a:latin typeface="Times New Roman" panose="02020603050405020304" pitchFamily="18" charset="0"/>
                </a:rPr>
                <a:t>负</a:t>
              </a:r>
              <a:r>
                <a:rPr lang="en-US" altLang="zh-CN" sz="2800" b="1">
                  <a:latin typeface="Times New Roman" panose="02020603050405020304" pitchFamily="18" charset="0"/>
                </a:rPr>
                <a:t>.</a:t>
              </a:r>
            </a:p>
          </p:txBody>
        </p:sp>
        <p:graphicFrame>
          <p:nvGraphicFramePr>
            <p:cNvPr id="6151" name="Object 14"/>
            <p:cNvGraphicFramePr>
              <a:graphicFrameLocks noChangeAspect="1"/>
            </p:cNvGraphicFramePr>
            <p:nvPr/>
          </p:nvGraphicFramePr>
          <p:xfrm>
            <a:off x="340" y="3521"/>
            <a:ext cx="191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name="Equation" r:id="rId5" imgW="165100" imgH="228600" progId="Equation.3">
                    <p:embed/>
                  </p:oleObj>
                </mc:Choice>
                <mc:Fallback>
                  <p:oleObj name="Equation" r:id="rId5" imgW="16510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" y="3521"/>
                          <a:ext cx="191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2" name="Object 15"/>
            <p:cNvGraphicFramePr>
              <a:graphicFrameLocks noChangeAspect="1"/>
            </p:cNvGraphicFramePr>
            <p:nvPr/>
          </p:nvGraphicFramePr>
          <p:xfrm>
            <a:off x="2880" y="3249"/>
            <a:ext cx="191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7" name="Equation" r:id="rId7" imgW="165100" imgH="228600" progId="Equation.3">
                    <p:embed/>
                  </p:oleObj>
                </mc:Choice>
                <mc:Fallback>
                  <p:oleObj name="Equation" r:id="rId7" imgW="165100" imgH="22860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249"/>
                          <a:ext cx="191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3" name="Object 16"/>
            <p:cNvGraphicFramePr>
              <a:graphicFrameLocks noChangeAspect="1"/>
            </p:cNvGraphicFramePr>
            <p:nvPr/>
          </p:nvGraphicFramePr>
          <p:xfrm>
            <a:off x="3424" y="3249"/>
            <a:ext cx="220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8" name="Equation" r:id="rId9" imgW="190500" imgH="228600" progId="Equation.3">
                    <p:embed/>
                  </p:oleObj>
                </mc:Choice>
                <mc:Fallback>
                  <p:oleObj name="Equation" r:id="rId9" imgW="19050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24" y="3249"/>
                          <a:ext cx="220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4" name="Object 17"/>
            <p:cNvGraphicFramePr>
              <a:graphicFrameLocks noChangeAspect="1"/>
            </p:cNvGraphicFramePr>
            <p:nvPr/>
          </p:nvGraphicFramePr>
          <p:xfrm>
            <a:off x="1247" y="3249"/>
            <a:ext cx="191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9" name="Equation" r:id="rId11" imgW="165100" imgH="228600" progId="Equation.3">
                    <p:embed/>
                  </p:oleObj>
                </mc:Choice>
                <mc:Fallback>
                  <p:oleObj name="Equation" r:id="rId11" imgW="165100" imgH="2286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7" y="3249"/>
                          <a:ext cx="191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57" name="Group 18"/>
          <p:cNvGrpSpPr/>
          <p:nvPr/>
        </p:nvGrpSpPr>
        <p:grpSpPr bwMode="auto">
          <a:xfrm>
            <a:off x="468313" y="3860800"/>
            <a:ext cx="2438400" cy="1066800"/>
            <a:chOff x="288" y="2496"/>
            <a:chExt cx="1536" cy="672"/>
          </a:xfrm>
        </p:grpSpPr>
        <p:sp>
          <p:nvSpPr>
            <p:cNvPr id="6161" name="AutoShape 19"/>
            <p:cNvSpPr>
              <a:spLocks noChangeArrowheads="1"/>
            </p:cNvSpPr>
            <p:nvPr/>
          </p:nvSpPr>
          <p:spPr bwMode="auto">
            <a:xfrm>
              <a:off x="288" y="2496"/>
              <a:ext cx="1536" cy="672"/>
            </a:xfrm>
            <a:prstGeom prst="irregularSeal1">
              <a:avLst/>
            </a:prstGeom>
            <a:solidFill>
              <a:srgbClr val="FDE3EC"/>
            </a:solidFill>
            <a:ln w="19050">
              <a:solidFill>
                <a:srgbClr val="FF000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2" name="Text Box 20"/>
            <p:cNvSpPr txBox="1">
              <a:spLocks noChangeArrowheads="1"/>
            </p:cNvSpPr>
            <p:nvPr/>
          </p:nvSpPr>
          <p:spPr bwMode="auto">
            <a:xfrm>
              <a:off x="804" y="2640"/>
              <a:ext cx="78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>
                  <a:solidFill>
                    <a:srgbClr val="1C1C1C"/>
                  </a:solidFill>
                  <a:latin typeface="Times New Roman" panose="02020603050405020304" pitchFamily="18" charset="0"/>
                </a:rPr>
                <a:t>注意</a:t>
              </a:r>
            </a:p>
          </p:txBody>
        </p:sp>
      </p:grpSp>
      <p:sp>
        <p:nvSpPr>
          <p:cNvPr id="6158" name="Text Box 6"/>
          <p:cNvSpPr txBox="1">
            <a:spLocks noChangeArrowheads="1"/>
          </p:cNvSpPr>
          <p:nvPr/>
        </p:nvSpPr>
        <p:spPr bwMode="auto">
          <a:xfrm>
            <a:off x="431800" y="2160588"/>
            <a:ext cx="8093075" cy="1701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1C1C1C"/>
                </a:solidFill>
                <a:latin typeface="Times New Roman" panose="02020603050405020304" pitchFamily="18" charset="0"/>
              </a:rPr>
              <a:t>             </a:t>
            </a:r>
            <a:r>
              <a:rPr lang="zh-CN" altLang="en-US" sz="2800" b="1">
                <a:solidFill>
                  <a:srgbClr val="1C1C1C"/>
                </a:solidFill>
                <a:latin typeface="Times New Roman" panose="02020603050405020304" pitchFamily="18" charset="0"/>
              </a:rPr>
              <a:t>在真空的恒定磁场中，磁感强度      沿任一闭合路径的积分的值，等于       乘以该闭合路径所穿过的各电流的代数和</a:t>
            </a:r>
            <a:r>
              <a:rPr lang="en-US" altLang="zh-CN" sz="2800" b="1">
                <a:solidFill>
                  <a:srgbClr val="1C1C1C"/>
                </a:solidFill>
                <a:latin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6147" name="Object 7"/>
          <p:cNvGraphicFramePr>
            <a:graphicFrameLocks noChangeAspect="1"/>
          </p:cNvGraphicFramePr>
          <p:nvPr/>
        </p:nvGraphicFramePr>
        <p:xfrm>
          <a:off x="6840538" y="2276475"/>
          <a:ext cx="4635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name="Equation" r:id="rId12" imgW="152400" imgH="190500" progId="Equation.3">
                  <p:embed/>
                </p:oleObj>
              </mc:Choice>
              <mc:Fallback>
                <p:oleObj name="Equation" r:id="rId12" imgW="152400" imgH="190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0538" y="2276475"/>
                        <a:ext cx="463550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8"/>
          <p:cNvGraphicFramePr>
            <a:graphicFrameLocks noChangeAspect="1"/>
          </p:cNvGraphicFramePr>
          <p:nvPr/>
        </p:nvGraphicFramePr>
        <p:xfrm>
          <a:off x="5214938" y="2714625"/>
          <a:ext cx="579437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Equation" r:id="rId14" imgW="190500" imgH="228600" progId="Equation.3">
                  <p:embed/>
                </p:oleObj>
              </mc:Choice>
              <mc:Fallback>
                <p:oleObj name="Equation" r:id="rId14" imgW="1905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38" y="2714625"/>
                        <a:ext cx="579437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24"/>
          <p:cNvGrpSpPr/>
          <p:nvPr/>
        </p:nvGrpSpPr>
        <p:grpSpPr bwMode="auto">
          <a:xfrm>
            <a:off x="6659563" y="3284538"/>
            <a:ext cx="1300162" cy="1676400"/>
            <a:chOff x="2928" y="2736"/>
            <a:chExt cx="819" cy="1056"/>
          </a:xfrm>
        </p:grpSpPr>
        <p:pic>
          <p:nvPicPr>
            <p:cNvPr id="6160" name="Picture 25" descr="右手螺旋图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2928" y="2784"/>
              <a:ext cx="819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149" name="Object 26"/>
            <p:cNvGraphicFramePr>
              <a:graphicFrameLocks noChangeAspect="1"/>
            </p:cNvGraphicFramePr>
            <p:nvPr/>
          </p:nvGraphicFramePr>
          <p:xfrm>
            <a:off x="3552" y="3600"/>
            <a:ext cx="176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2" name="公式" r:id="rId17" imgW="139700" imgH="152400" progId="Equation.3">
                    <p:embed/>
                  </p:oleObj>
                </mc:Choice>
                <mc:Fallback>
                  <p:oleObj name="公式" r:id="rId17" imgW="139700" imgH="1524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3600"/>
                          <a:ext cx="176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0" name="Object 27"/>
            <p:cNvGraphicFramePr>
              <a:graphicFrameLocks noChangeAspect="1"/>
            </p:cNvGraphicFramePr>
            <p:nvPr/>
          </p:nvGraphicFramePr>
          <p:xfrm>
            <a:off x="3104" y="2736"/>
            <a:ext cx="160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3" name="公式" r:id="rId19" imgW="127000" imgH="152400" progId="Equation.3">
                    <p:embed/>
                  </p:oleObj>
                </mc:Choice>
                <mc:Fallback>
                  <p:oleObj name="公式" r:id="rId19" imgW="127000" imgH="1524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4" y="2736"/>
                          <a:ext cx="160" cy="1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4" name="Group 2"/>
          <p:cNvGrpSpPr/>
          <p:nvPr/>
        </p:nvGrpSpPr>
        <p:grpSpPr bwMode="auto">
          <a:xfrm>
            <a:off x="4114800" y="990600"/>
            <a:ext cx="4800600" cy="5181600"/>
            <a:chOff x="2592" y="624"/>
            <a:chExt cx="3024" cy="3264"/>
          </a:xfrm>
        </p:grpSpPr>
        <p:sp>
          <p:nvSpPr>
            <p:cNvPr id="7190" name="Rectangle 3"/>
            <p:cNvSpPr>
              <a:spLocks noChangeArrowheads="1"/>
            </p:cNvSpPr>
            <p:nvPr/>
          </p:nvSpPr>
          <p:spPr bwMode="auto">
            <a:xfrm>
              <a:off x="2592" y="624"/>
              <a:ext cx="3024" cy="3264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1" name="Freeform 4"/>
            <p:cNvSpPr/>
            <p:nvPr/>
          </p:nvSpPr>
          <p:spPr bwMode="auto">
            <a:xfrm>
              <a:off x="2824" y="992"/>
              <a:ext cx="2696" cy="2312"/>
            </a:xfrm>
            <a:custGeom>
              <a:avLst/>
              <a:gdLst>
                <a:gd name="T0" fmla="*/ 56 w 2696"/>
                <a:gd name="T1" fmla="*/ 160 h 2312"/>
                <a:gd name="T2" fmla="*/ 152 w 2696"/>
                <a:gd name="T3" fmla="*/ 976 h 2312"/>
                <a:gd name="T4" fmla="*/ 56 w 2696"/>
                <a:gd name="T5" fmla="*/ 1696 h 2312"/>
                <a:gd name="T6" fmla="*/ 488 w 2696"/>
                <a:gd name="T7" fmla="*/ 2128 h 2312"/>
                <a:gd name="T8" fmla="*/ 1496 w 2696"/>
                <a:gd name="T9" fmla="*/ 2224 h 2312"/>
                <a:gd name="T10" fmla="*/ 2408 w 2696"/>
                <a:gd name="T11" fmla="*/ 2224 h 2312"/>
                <a:gd name="T12" fmla="*/ 2552 w 2696"/>
                <a:gd name="T13" fmla="*/ 1696 h 2312"/>
                <a:gd name="T14" fmla="*/ 2600 w 2696"/>
                <a:gd name="T15" fmla="*/ 496 h 2312"/>
                <a:gd name="T16" fmla="*/ 1976 w 2696"/>
                <a:gd name="T17" fmla="*/ 256 h 2312"/>
                <a:gd name="T18" fmla="*/ 1160 w 2696"/>
                <a:gd name="T19" fmla="*/ 256 h 2312"/>
                <a:gd name="T20" fmla="*/ 296 w 2696"/>
                <a:gd name="T21" fmla="*/ 16 h 2312"/>
                <a:gd name="T22" fmla="*/ 56 w 2696"/>
                <a:gd name="T23" fmla="*/ 160 h 23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96"/>
                <a:gd name="T37" fmla="*/ 0 h 2312"/>
                <a:gd name="T38" fmla="*/ 2696 w 2696"/>
                <a:gd name="T39" fmla="*/ 2312 h 23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96" h="2312">
                  <a:moveTo>
                    <a:pt x="56" y="160"/>
                  </a:moveTo>
                  <a:cubicBezTo>
                    <a:pt x="32" y="320"/>
                    <a:pt x="152" y="720"/>
                    <a:pt x="152" y="976"/>
                  </a:cubicBezTo>
                  <a:cubicBezTo>
                    <a:pt x="152" y="1232"/>
                    <a:pt x="0" y="1504"/>
                    <a:pt x="56" y="1696"/>
                  </a:cubicBezTo>
                  <a:cubicBezTo>
                    <a:pt x="112" y="1888"/>
                    <a:pt x="248" y="2040"/>
                    <a:pt x="488" y="2128"/>
                  </a:cubicBezTo>
                  <a:cubicBezTo>
                    <a:pt x="728" y="2216"/>
                    <a:pt x="1176" y="2208"/>
                    <a:pt x="1496" y="2224"/>
                  </a:cubicBezTo>
                  <a:cubicBezTo>
                    <a:pt x="1816" y="2240"/>
                    <a:pt x="2232" y="2312"/>
                    <a:pt x="2408" y="2224"/>
                  </a:cubicBezTo>
                  <a:cubicBezTo>
                    <a:pt x="2584" y="2136"/>
                    <a:pt x="2520" y="1984"/>
                    <a:pt x="2552" y="1696"/>
                  </a:cubicBezTo>
                  <a:cubicBezTo>
                    <a:pt x="2584" y="1408"/>
                    <a:pt x="2696" y="736"/>
                    <a:pt x="2600" y="496"/>
                  </a:cubicBezTo>
                  <a:cubicBezTo>
                    <a:pt x="2504" y="256"/>
                    <a:pt x="2216" y="296"/>
                    <a:pt x="1976" y="256"/>
                  </a:cubicBezTo>
                  <a:cubicBezTo>
                    <a:pt x="1736" y="216"/>
                    <a:pt x="1440" y="296"/>
                    <a:pt x="1160" y="256"/>
                  </a:cubicBezTo>
                  <a:cubicBezTo>
                    <a:pt x="880" y="216"/>
                    <a:pt x="480" y="32"/>
                    <a:pt x="296" y="16"/>
                  </a:cubicBezTo>
                  <a:cubicBezTo>
                    <a:pt x="112" y="0"/>
                    <a:pt x="80" y="0"/>
                    <a:pt x="56" y="16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5"/>
            <p:cNvSpPr/>
            <p:nvPr/>
          </p:nvSpPr>
          <p:spPr bwMode="auto">
            <a:xfrm>
              <a:off x="4098" y="3210"/>
              <a:ext cx="111" cy="1"/>
            </a:xfrm>
            <a:custGeom>
              <a:avLst/>
              <a:gdLst>
                <a:gd name="T0" fmla="*/ 0 w 111"/>
                <a:gd name="T1" fmla="*/ 0 h 1"/>
                <a:gd name="T2" fmla="*/ 111 w 111"/>
                <a:gd name="T3" fmla="*/ 0 h 1"/>
                <a:gd name="T4" fmla="*/ 0 60000 65536"/>
                <a:gd name="T5" fmla="*/ 0 60000 65536"/>
                <a:gd name="T6" fmla="*/ 0 w 111"/>
                <a:gd name="T7" fmla="*/ 0 h 1"/>
                <a:gd name="T8" fmla="*/ 111 w 111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1" h="1">
                  <a:moveTo>
                    <a:pt x="0" y="0"/>
                  </a:moveTo>
                  <a:lnTo>
                    <a:pt x="111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tailEnd type="arrow" w="med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Freeform 6"/>
            <p:cNvSpPr/>
            <p:nvPr/>
          </p:nvSpPr>
          <p:spPr bwMode="auto">
            <a:xfrm>
              <a:off x="3456" y="1528"/>
              <a:ext cx="1592" cy="1272"/>
            </a:xfrm>
            <a:custGeom>
              <a:avLst/>
              <a:gdLst>
                <a:gd name="T0" fmla="*/ 144 w 1592"/>
                <a:gd name="T1" fmla="*/ 200 h 1272"/>
                <a:gd name="T2" fmla="*/ 48 w 1592"/>
                <a:gd name="T3" fmla="*/ 728 h 1272"/>
                <a:gd name="T4" fmla="*/ 432 w 1592"/>
                <a:gd name="T5" fmla="*/ 1208 h 1272"/>
                <a:gd name="T6" fmla="*/ 912 w 1592"/>
                <a:gd name="T7" fmla="*/ 1112 h 1272"/>
                <a:gd name="T8" fmla="*/ 1296 w 1592"/>
                <a:gd name="T9" fmla="*/ 1160 h 1272"/>
                <a:gd name="T10" fmla="*/ 1584 w 1592"/>
                <a:gd name="T11" fmla="*/ 536 h 1272"/>
                <a:gd name="T12" fmla="*/ 1344 w 1592"/>
                <a:gd name="T13" fmla="*/ 152 h 1272"/>
                <a:gd name="T14" fmla="*/ 576 w 1592"/>
                <a:gd name="T15" fmla="*/ 8 h 1272"/>
                <a:gd name="T16" fmla="*/ 144 w 1592"/>
                <a:gd name="T17" fmla="*/ 200 h 12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92"/>
                <a:gd name="T28" fmla="*/ 0 h 1272"/>
                <a:gd name="T29" fmla="*/ 1592 w 1592"/>
                <a:gd name="T30" fmla="*/ 1272 h 12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92" h="1272">
                  <a:moveTo>
                    <a:pt x="144" y="200"/>
                  </a:moveTo>
                  <a:cubicBezTo>
                    <a:pt x="56" y="320"/>
                    <a:pt x="0" y="560"/>
                    <a:pt x="48" y="728"/>
                  </a:cubicBezTo>
                  <a:cubicBezTo>
                    <a:pt x="96" y="896"/>
                    <a:pt x="288" y="1144"/>
                    <a:pt x="432" y="1208"/>
                  </a:cubicBezTo>
                  <a:cubicBezTo>
                    <a:pt x="576" y="1272"/>
                    <a:pt x="768" y="1120"/>
                    <a:pt x="912" y="1112"/>
                  </a:cubicBezTo>
                  <a:cubicBezTo>
                    <a:pt x="1056" y="1104"/>
                    <a:pt x="1184" y="1256"/>
                    <a:pt x="1296" y="1160"/>
                  </a:cubicBezTo>
                  <a:cubicBezTo>
                    <a:pt x="1408" y="1064"/>
                    <a:pt x="1576" y="704"/>
                    <a:pt x="1584" y="536"/>
                  </a:cubicBezTo>
                  <a:cubicBezTo>
                    <a:pt x="1592" y="368"/>
                    <a:pt x="1512" y="240"/>
                    <a:pt x="1344" y="152"/>
                  </a:cubicBezTo>
                  <a:cubicBezTo>
                    <a:pt x="1176" y="64"/>
                    <a:pt x="776" y="0"/>
                    <a:pt x="576" y="8"/>
                  </a:cubicBezTo>
                  <a:cubicBezTo>
                    <a:pt x="376" y="16"/>
                    <a:pt x="232" y="80"/>
                    <a:pt x="144" y="200"/>
                  </a:cubicBezTo>
                  <a:close/>
                </a:path>
              </a:pathLst>
            </a:custGeom>
            <a:noFill/>
            <a:ln w="28575">
              <a:solidFill>
                <a:srgbClr val="3333FF"/>
              </a:solidFill>
              <a:round/>
              <a:tailEnd type="none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7"/>
            <p:cNvSpPr/>
            <p:nvPr/>
          </p:nvSpPr>
          <p:spPr bwMode="auto">
            <a:xfrm>
              <a:off x="4203" y="2640"/>
              <a:ext cx="162" cy="48"/>
            </a:xfrm>
            <a:custGeom>
              <a:avLst/>
              <a:gdLst>
                <a:gd name="T0" fmla="*/ 0 w 105"/>
                <a:gd name="T1" fmla="*/ 85 h 36"/>
                <a:gd name="T2" fmla="*/ 386 w 105"/>
                <a:gd name="T3" fmla="*/ 0 h 36"/>
                <a:gd name="T4" fmla="*/ 0 60000 65536"/>
                <a:gd name="T5" fmla="*/ 0 60000 65536"/>
                <a:gd name="T6" fmla="*/ 0 w 105"/>
                <a:gd name="T7" fmla="*/ 0 h 36"/>
                <a:gd name="T8" fmla="*/ 105 w 105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5" h="36">
                  <a:moveTo>
                    <a:pt x="0" y="36"/>
                  </a:moveTo>
                  <a:lnTo>
                    <a:pt x="105" y="0"/>
                  </a:lnTo>
                </a:path>
              </a:pathLst>
            </a:custGeom>
            <a:noFill/>
            <a:ln w="28575">
              <a:solidFill>
                <a:srgbClr val="3333FF"/>
              </a:solidFill>
              <a:round/>
              <a:tailEnd type="arrow" w="med" len="lg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195" name="Group 8"/>
            <p:cNvGrpSpPr/>
            <p:nvPr/>
          </p:nvGrpSpPr>
          <p:grpSpPr bwMode="auto">
            <a:xfrm>
              <a:off x="4464" y="2256"/>
              <a:ext cx="144" cy="144"/>
              <a:chOff x="1200" y="2304"/>
              <a:chExt cx="144" cy="144"/>
            </a:xfrm>
          </p:grpSpPr>
          <p:sp>
            <p:nvSpPr>
              <p:cNvPr id="7206" name="Oval 9"/>
              <p:cNvSpPr>
                <a:spLocks noChangeArrowheads="1"/>
              </p:cNvSpPr>
              <p:nvPr/>
            </p:nvSpPr>
            <p:spPr bwMode="auto">
              <a:xfrm>
                <a:off x="1200" y="2304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07" name="Oval 10"/>
              <p:cNvSpPr>
                <a:spLocks noChangeArrowheads="1"/>
              </p:cNvSpPr>
              <p:nvPr/>
            </p:nvSpPr>
            <p:spPr bwMode="auto">
              <a:xfrm>
                <a:off x="1248" y="235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7196" name="Group 11"/>
            <p:cNvGrpSpPr/>
            <p:nvPr/>
          </p:nvGrpSpPr>
          <p:grpSpPr bwMode="auto">
            <a:xfrm>
              <a:off x="4224" y="2928"/>
              <a:ext cx="144" cy="144"/>
              <a:chOff x="1200" y="2304"/>
              <a:chExt cx="144" cy="144"/>
            </a:xfrm>
          </p:grpSpPr>
          <p:sp>
            <p:nvSpPr>
              <p:cNvPr id="7204" name="Oval 12"/>
              <p:cNvSpPr>
                <a:spLocks noChangeArrowheads="1"/>
              </p:cNvSpPr>
              <p:nvPr/>
            </p:nvSpPr>
            <p:spPr bwMode="auto">
              <a:xfrm>
                <a:off x="1200" y="2304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05" name="Oval 13"/>
              <p:cNvSpPr>
                <a:spLocks noChangeArrowheads="1"/>
              </p:cNvSpPr>
              <p:nvPr/>
            </p:nvSpPr>
            <p:spPr bwMode="auto">
              <a:xfrm>
                <a:off x="1248" y="235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7175" name="Object 7"/>
            <p:cNvGraphicFramePr>
              <a:graphicFrameLocks noChangeAspect="1"/>
            </p:cNvGraphicFramePr>
            <p:nvPr/>
          </p:nvGraphicFramePr>
          <p:xfrm>
            <a:off x="4667" y="1344"/>
            <a:ext cx="308" cy="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" name="Equation" r:id="rId3" imgW="5689600" imgH="7315200" progId="">
                    <p:embed/>
                  </p:oleObj>
                </mc:Choice>
                <mc:Fallback>
                  <p:oleObj name="Equation" r:id="rId3" imgW="5689600" imgH="7315200" progId="">
                    <p:embed/>
                    <p:pic>
                      <p:nvPicPr>
                        <p:cNvPr id="0" name="Object 7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7" y="1344"/>
                          <a:ext cx="308" cy="3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6" name="Object 8"/>
            <p:cNvGraphicFramePr>
              <a:graphicFrameLocks noChangeAspect="1"/>
            </p:cNvGraphicFramePr>
            <p:nvPr/>
          </p:nvGraphicFramePr>
          <p:xfrm>
            <a:off x="4942" y="960"/>
            <a:ext cx="290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4" name="Equation" r:id="rId5" imgW="190500" imgH="228600" progId="">
                    <p:embed/>
                  </p:oleObj>
                </mc:Choice>
                <mc:Fallback>
                  <p:oleObj name="Equation" r:id="rId5" imgW="190500" imgH="228600" progId="">
                    <p:embed/>
                    <p:pic>
                      <p:nvPicPr>
                        <p:cNvPr id="0" name="Object 8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2" y="960"/>
                          <a:ext cx="290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197" name="Group 16"/>
            <p:cNvGrpSpPr/>
            <p:nvPr/>
          </p:nvGrpSpPr>
          <p:grpSpPr bwMode="auto">
            <a:xfrm>
              <a:off x="3024" y="2304"/>
              <a:ext cx="195" cy="217"/>
              <a:chOff x="3429" y="2663"/>
              <a:chExt cx="195" cy="217"/>
            </a:xfrm>
          </p:grpSpPr>
          <p:sp>
            <p:nvSpPr>
              <p:cNvPr id="7203" name="Oval 17"/>
              <p:cNvSpPr>
                <a:spLocks noChangeArrowheads="1"/>
              </p:cNvSpPr>
              <p:nvPr/>
            </p:nvSpPr>
            <p:spPr bwMode="auto">
              <a:xfrm>
                <a:off x="3456" y="2688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7183" name="Object 15"/>
              <p:cNvGraphicFramePr>
                <a:graphicFrameLocks noChangeAspect="1"/>
              </p:cNvGraphicFramePr>
              <p:nvPr/>
            </p:nvGraphicFramePr>
            <p:xfrm>
              <a:off x="3429" y="2663"/>
              <a:ext cx="195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65" name="Equation" r:id="rId7" imgW="3657600" imgH="4064000" progId="">
                      <p:embed/>
                    </p:oleObj>
                  </mc:Choice>
                  <mc:Fallback>
                    <p:oleObj name="Equation" r:id="rId7" imgW="3657600" imgH="4064000" progId="">
                      <p:embed/>
                      <p:pic>
                        <p:nvPicPr>
                          <p:cNvPr id="0" name="Object 15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9" y="2663"/>
                            <a:ext cx="195" cy="21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" name="Group 19"/>
            <p:cNvGrpSpPr/>
            <p:nvPr/>
          </p:nvGrpSpPr>
          <p:grpSpPr bwMode="auto">
            <a:xfrm>
              <a:off x="3789" y="1655"/>
              <a:ext cx="195" cy="217"/>
              <a:chOff x="3429" y="2663"/>
              <a:chExt cx="195" cy="217"/>
            </a:xfrm>
          </p:grpSpPr>
          <p:sp>
            <p:nvSpPr>
              <p:cNvPr id="7202" name="Oval 20"/>
              <p:cNvSpPr>
                <a:spLocks noChangeArrowheads="1"/>
              </p:cNvSpPr>
              <p:nvPr/>
            </p:nvSpPr>
            <p:spPr bwMode="auto">
              <a:xfrm>
                <a:off x="3456" y="2688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7182" name="Object 14"/>
              <p:cNvGraphicFramePr>
                <a:graphicFrameLocks noChangeAspect="1"/>
              </p:cNvGraphicFramePr>
              <p:nvPr/>
            </p:nvGraphicFramePr>
            <p:xfrm>
              <a:off x="3429" y="2663"/>
              <a:ext cx="195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66" name="Equation" r:id="rId9" imgW="152400" imgH="165100" progId="">
                      <p:embed/>
                    </p:oleObj>
                  </mc:Choice>
                  <mc:Fallback>
                    <p:oleObj name="Equation" r:id="rId9" imgW="152400" imgH="165100" progId="">
                      <p:embed/>
                      <p:pic>
                        <p:nvPicPr>
                          <p:cNvPr id="0" name="Object 14"/>
                          <p:cNvPicPr preferRelativeResize="0"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9" y="2663"/>
                            <a:ext cx="195" cy="21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7177" name="Object 9"/>
            <p:cNvGraphicFramePr>
              <a:graphicFrameLocks noChangeAspect="1"/>
            </p:cNvGraphicFramePr>
            <p:nvPr/>
          </p:nvGraphicFramePr>
          <p:xfrm>
            <a:off x="4224" y="2197"/>
            <a:ext cx="232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7" name="Equation" r:id="rId11" imgW="152400" imgH="228600" progId="">
                    <p:embed/>
                  </p:oleObj>
                </mc:Choice>
                <mc:Fallback>
                  <p:oleObj name="Equation" r:id="rId11" imgW="152400" imgH="228600" progId="">
                    <p:embed/>
                    <p:pic>
                      <p:nvPicPr>
                        <p:cNvPr id="0" name="Object 9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4" y="2197"/>
                          <a:ext cx="232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8" name="Object 10"/>
            <p:cNvGraphicFramePr>
              <a:graphicFrameLocks noChangeAspect="1"/>
            </p:cNvGraphicFramePr>
            <p:nvPr/>
          </p:nvGraphicFramePr>
          <p:xfrm>
            <a:off x="3984" y="1632"/>
            <a:ext cx="213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8" name="Equation" r:id="rId13" imgW="139700" imgH="228600" progId="">
                    <p:embed/>
                  </p:oleObj>
                </mc:Choice>
                <mc:Fallback>
                  <p:oleObj name="Equation" r:id="rId13" imgW="139700" imgH="228600" progId="">
                    <p:embed/>
                    <p:pic>
                      <p:nvPicPr>
                        <p:cNvPr id="0" name="Object 10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4" y="1632"/>
                          <a:ext cx="213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9" name="Object 11"/>
            <p:cNvGraphicFramePr>
              <a:graphicFrameLocks noChangeAspect="1"/>
            </p:cNvGraphicFramePr>
            <p:nvPr/>
          </p:nvGraphicFramePr>
          <p:xfrm>
            <a:off x="4368" y="2832"/>
            <a:ext cx="232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9" name="Equation" r:id="rId15" imgW="152400" imgH="228600" progId="">
                    <p:embed/>
                  </p:oleObj>
                </mc:Choice>
                <mc:Fallback>
                  <p:oleObj name="Equation" r:id="rId15" imgW="152400" imgH="228600" progId="">
                    <p:embed/>
                    <p:pic>
                      <p:nvPicPr>
                        <p:cNvPr id="0" name="Object 11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2832"/>
                          <a:ext cx="232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0" name="Object 12"/>
            <p:cNvGraphicFramePr>
              <a:graphicFrameLocks noChangeAspect="1"/>
            </p:cNvGraphicFramePr>
            <p:nvPr/>
          </p:nvGraphicFramePr>
          <p:xfrm>
            <a:off x="3176" y="2352"/>
            <a:ext cx="232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0" name="Equation" r:id="rId17" imgW="152400" imgH="228600" progId="">
                    <p:embed/>
                  </p:oleObj>
                </mc:Choice>
                <mc:Fallback>
                  <p:oleObj name="Equation" r:id="rId17" imgW="152400" imgH="228600" progId="">
                    <p:embed/>
                    <p:pic>
                      <p:nvPicPr>
                        <p:cNvPr id="0" name="Object 12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" y="2352"/>
                          <a:ext cx="232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" name="Group 26"/>
            <p:cNvGrpSpPr/>
            <p:nvPr/>
          </p:nvGrpSpPr>
          <p:grpSpPr bwMode="auto">
            <a:xfrm>
              <a:off x="2936" y="3365"/>
              <a:ext cx="144" cy="144"/>
              <a:chOff x="1200" y="2304"/>
              <a:chExt cx="144" cy="144"/>
            </a:xfrm>
          </p:grpSpPr>
          <p:sp>
            <p:nvSpPr>
              <p:cNvPr id="8" name="Oval 27"/>
              <p:cNvSpPr>
                <a:spLocks noChangeArrowheads="1"/>
              </p:cNvSpPr>
              <p:nvPr/>
            </p:nvSpPr>
            <p:spPr bwMode="auto">
              <a:xfrm>
                <a:off x="1200" y="2304"/>
                <a:ext cx="144" cy="144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" name="Oval 28"/>
              <p:cNvSpPr>
                <a:spLocks noChangeArrowheads="1"/>
              </p:cNvSpPr>
              <p:nvPr/>
            </p:nvSpPr>
            <p:spPr bwMode="auto">
              <a:xfrm>
                <a:off x="1248" y="235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aphicFrame>
          <p:nvGraphicFramePr>
            <p:cNvPr id="7181" name="Object 13"/>
            <p:cNvGraphicFramePr>
              <a:graphicFrameLocks noChangeAspect="1"/>
            </p:cNvGraphicFramePr>
            <p:nvPr/>
          </p:nvGraphicFramePr>
          <p:xfrm>
            <a:off x="3128" y="3301"/>
            <a:ext cx="232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1" name="Equation" r:id="rId19" imgW="152400" imgH="228600" progId="">
                    <p:embed/>
                  </p:oleObj>
                </mc:Choice>
                <mc:Fallback>
                  <p:oleObj name="Equation" r:id="rId19" imgW="152400" imgH="228600" progId="">
                    <p:embed/>
                    <p:pic>
                      <p:nvPicPr>
                        <p:cNvPr id="0" name="Object 13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8" y="3301"/>
                          <a:ext cx="232" cy="3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185" name="Group 30"/>
          <p:cNvGrpSpPr/>
          <p:nvPr/>
        </p:nvGrpSpPr>
        <p:grpSpPr bwMode="auto">
          <a:xfrm>
            <a:off x="609600" y="990600"/>
            <a:ext cx="2590800" cy="609600"/>
            <a:chOff x="384" y="576"/>
            <a:chExt cx="1632" cy="384"/>
          </a:xfrm>
        </p:grpSpPr>
        <p:graphicFrame>
          <p:nvGraphicFramePr>
            <p:cNvPr id="7174" name="Object 6"/>
            <p:cNvGraphicFramePr>
              <a:graphicFrameLocks noChangeAspect="1"/>
            </p:cNvGraphicFramePr>
            <p:nvPr/>
          </p:nvGraphicFramePr>
          <p:xfrm>
            <a:off x="1584" y="576"/>
            <a:ext cx="299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2" name="Equation" r:id="rId21" imgW="177800" imgH="228600" progId="">
                    <p:embed/>
                  </p:oleObj>
                </mc:Choice>
                <mc:Fallback>
                  <p:oleObj name="Equation" r:id="rId21" imgW="177800" imgH="228600" progId="">
                    <p:embed/>
                    <p:pic>
                      <p:nvPicPr>
                        <p:cNvPr id="0" name="Object 6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576"/>
                          <a:ext cx="299" cy="3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9" name="Text Box 32"/>
            <p:cNvSpPr txBox="1">
              <a:spLocks noChangeArrowheads="1"/>
            </p:cNvSpPr>
            <p:nvPr/>
          </p:nvSpPr>
          <p:spPr bwMode="auto">
            <a:xfrm>
              <a:off x="384" y="576"/>
              <a:ext cx="1632" cy="327"/>
            </a:xfrm>
            <a:prstGeom prst="rect">
              <a:avLst/>
            </a:prstGeom>
            <a:noFill/>
            <a:ln w="9525">
              <a:noFill/>
              <a:miter lim="800000"/>
              <a:tailEnd type="none" w="sm" len="lg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/>
                <a:t>对闭合回路</a:t>
              </a:r>
            </a:p>
          </p:txBody>
        </p:sp>
      </p:grpSp>
      <p:grpSp>
        <p:nvGrpSpPr>
          <p:cNvPr id="12" name="Group 33"/>
          <p:cNvGrpSpPr/>
          <p:nvPr/>
        </p:nvGrpSpPr>
        <p:grpSpPr bwMode="auto">
          <a:xfrm>
            <a:off x="685800" y="3200400"/>
            <a:ext cx="2590800" cy="609600"/>
            <a:chOff x="425" y="2160"/>
            <a:chExt cx="1632" cy="384"/>
          </a:xfrm>
        </p:grpSpPr>
        <p:sp>
          <p:nvSpPr>
            <p:cNvPr id="7188" name="Text Box 34"/>
            <p:cNvSpPr txBox="1">
              <a:spLocks noChangeArrowheads="1"/>
            </p:cNvSpPr>
            <p:nvPr/>
          </p:nvSpPr>
          <p:spPr bwMode="auto">
            <a:xfrm>
              <a:off x="425" y="2160"/>
              <a:ext cx="1632" cy="327"/>
            </a:xfrm>
            <a:prstGeom prst="rect">
              <a:avLst/>
            </a:prstGeom>
            <a:noFill/>
            <a:ln w="9525">
              <a:noFill/>
              <a:miter lim="800000"/>
              <a:tailEnd type="none" w="sm" len="lg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/>
                <a:t>对闭合回路</a:t>
              </a:r>
            </a:p>
          </p:txBody>
        </p:sp>
        <p:graphicFrame>
          <p:nvGraphicFramePr>
            <p:cNvPr id="7173" name="Object 5"/>
            <p:cNvGraphicFramePr>
              <a:graphicFrameLocks noChangeAspect="1"/>
            </p:cNvGraphicFramePr>
            <p:nvPr/>
          </p:nvGraphicFramePr>
          <p:xfrm>
            <a:off x="1647" y="2160"/>
            <a:ext cx="321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3" name="Equation" r:id="rId23" imgW="190500" imgH="228600" progId="">
                    <p:embed/>
                  </p:oleObj>
                </mc:Choice>
                <mc:Fallback>
                  <p:oleObj name="Equation" r:id="rId23" imgW="190500" imgH="228600" progId="">
                    <p:embed/>
                    <p:pic>
                      <p:nvPicPr>
                        <p:cNvPr id="0" name="Object 5"/>
                        <p:cNvPicPr preferRelativeResize="0"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7" y="2160"/>
                          <a:ext cx="321" cy="3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0740" name="Object 2"/>
          <p:cNvGraphicFramePr>
            <a:graphicFrameLocks noChangeAspect="1"/>
          </p:cNvGraphicFramePr>
          <p:nvPr/>
        </p:nvGraphicFramePr>
        <p:xfrm>
          <a:off x="357188" y="1571625"/>
          <a:ext cx="38100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Equation" r:id="rId24" imgW="1269365" imgH="330200" progId="Equation.3">
                  <p:embed/>
                </p:oleObj>
              </mc:Choice>
              <mc:Fallback>
                <p:oleObj name="Equation" r:id="rId24" imgW="1269365" imgH="330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1571625"/>
                        <a:ext cx="3810000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37"/>
          <p:cNvGrpSpPr/>
          <p:nvPr/>
        </p:nvGrpSpPr>
        <p:grpSpPr bwMode="auto">
          <a:xfrm>
            <a:off x="285750" y="4000500"/>
            <a:ext cx="3505200" cy="1716088"/>
            <a:chOff x="288" y="2688"/>
            <a:chExt cx="2208" cy="1081"/>
          </a:xfrm>
        </p:grpSpPr>
        <p:graphicFrame>
          <p:nvGraphicFramePr>
            <p:cNvPr id="7171" name="Object 3"/>
            <p:cNvGraphicFramePr>
              <a:graphicFrameLocks noChangeAspect="1"/>
            </p:cNvGraphicFramePr>
            <p:nvPr/>
          </p:nvGraphicFramePr>
          <p:xfrm>
            <a:off x="480" y="2688"/>
            <a:ext cx="1296" cy="6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5" name="Equation" r:id="rId26" imgW="583565" imgH="317500" progId="Equation.3">
                    <p:embed/>
                  </p:oleObj>
                </mc:Choice>
                <mc:Fallback>
                  <p:oleObj name="Equation" r:id="rId26" imgW="583565" imgH="3175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" y="2688"/>
                          <a:ext cx="1296" cy="6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2" name="Object 4"/>
            <p:cNvGraphicFramePr>
              <a:graphicFrameLocks noChangeAspect="1"/>
            </p:cNvGraphicFramePr>
            <p:nvPr/>
          </p:nvGraphicFramePr>
          <p:xfrm>
            <a:off x="288" y="3312"/>
            <a:ext cx="2208" cy="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6" name="Equation" r:id="rId28" imgW="1231265" imgH="228600" progId="Equation.3">
                    <p:embed/>
                  </p:oleObj>
                </mc:Choice>
                <mc:Fallback>
                  <p:oleObj name="Equation" r:id="rId28" imgW="1231265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3312"/>
                          <a:ext cx="2208" cy="45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4">
  <a:themeElements>
    <a:clrScheme name="2005届大物下 13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05届大物下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楷体_GB2312" pitchFamily="49" charset="-122"/>
          </a:defRPr>
        </a:defPPr>
      </a:lstStyle>
    </a:lnDef>
  </a:objectDefaults>
  <a:extraClrSchemeLst>
    <a:extraClrScheme>
      <a:clrScheme name="2005届大物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届大物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届大物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届大物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届大物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届大物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届大物下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</Template>
  <TotalTime>407</TotalTime>
  <Words>1075</Words>
  <Application>Microsoft Office PowerPoint</Application>
  <PresentationFormat>全屏显示(4:3)</PresentationFormat>
  <Paragraphs>296</Paragraphs>
  <Slides>29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黑体</vt:lpstr>
      <vt:lpstr>华文楷体</vt:lpstr>
      <vt:lpstr>楷体_GB2312</vt:lpstr>
      <vt:lpstr>宋体</vt:lpstr>
      <vt:lpstr>Arial</vt:lpstr>
      <vt:lpstr>Bookman Old Style</vt:lpstr>
      <vt:lpstr>Century Schoolbook</vt:lpstr>
      <vt:lpstr>Symbol</vt:lpstr>
      <vt:lpstr>Times New Roman</vt:lpstr>
      <vt:lpstr>Wingdings</vt:lpstr>
      <vt:lpstr>主题4</vt:lpstr>
      <vt:lpstr>公式</vt:lpstr>
      <vt:lpstr>Equation</vt:lpstr>
      <vt:lpstr>Microsoft 公式 3.0</vt:lpstr>
      <vt:lpstr>7-6  安培环路定理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MC SYSTEM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7-6  安培环路定理</dc:title>
  <dc:creator>MC SYSTEM</dc:creator>
  <cp:lastModifiedBy>szu</cp:lastModifiedBy>
  <cp:revision>40</cp:revision>
  <dcterms:created xsi:type="dcterms:W3CDTF">2014-05-28T01:29:00Z</dcterms:created>
  <dcterms:modified xsi:type="dcterms:W3CDTF">2019-06-06T03:37:29Z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2052-11.1.0.8597</vt:lpwstr>
  </property>
</Properties>
</file>